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09" r:id="rId1"/>
  </p:sldMasterIdLst>
  <p:notesMasterIdLst>
    <p:notesMasterId r:id="rId55"/>
  </p:notesMasterIdLst>
  <p:handoutMasterIdLst>
    <p:handoutMasterId r:id="rId56"/>
  </p:handoutMasterIdLst>
  <p:sldIdLst>
    <p:sldId id="403" r:id="rId2"/>
    <p:sldId id="300" r:id="rId3"/>
    <p:sldId id="296" r:id="rId4"/>
    <p:sldId id="320" r:id="rId5"/>
    <p:sldId id="329" r:id="rId6"/>
    <p:sldId id="268" r:id="rId7"/>
    <p:sldId id="267" r:id="rId8"/>
    <p:sldId id="312" r:id="rId9"/>
    <p:sldId id="313" r:id="rId10"/>
    <p:sldId id="331" r:id="rId11"/>
    <p:sldId id="332" r:id="rId12"/>
    <p:sldId id="316" r:id="rId13"/>
    <p:sldId id="333" r:id="rId14"/>
    <p:sldId id="334" r:id="rId15"/>
    <p:sldId id="335" r:id="rId16"/>
    <p:sldId id="342" r:id="rId17"/>
    <p:sldId id="314" r:id="rId18"/>
    <p:sldId id="318" r:id="rId19"/>
    <p:sldId id="370" r:id="rId20"/>
    <p:sldId id="389" r:id="rId21"/>
    <p:sldId id="383" r:id="rId22"/>
    <p:sldId id="384" r:id="rId23"/>
    <p:sldId id="385" r:id="rId24"/>
    <p:sldId id="402" r:id="rId25"/>
    <p:sldId id="388" r:id="rId26"/>
    <p:sldId id="378" r:id="rId27"/>
    <p:sldId id="337" r:id="rId28"/>
    <p:sldId id="338" r:id="rId29"/>
    <p:sldId id="379" r:id="rId30"/>
    <p:sldId id="339" r:id="rId31"/>
    <p:sldId id="360" r:id="rId32"/>
    <p:sldId id="340" r:id="rId33"/>
    <p:sldId id="381" r:id="rId34"/>
    <p:sldId id="382" r:id="rId35"/>
    <p:sldId id="405" r:id="rId36"/>
    <p:sldId id="404" r:id="rId37"/>
    <p:sldId id="390" r:id="rId38"/>
    <p:sldId id="391" r:id="rId39"/>
    <p:sldId id="392" r:id="rId40"/>
    <p:sldId id="393" r:id="rId41"/>
    <p:sldId id="394" r:id="rId42"/>
    <p:sldId id="395" r:id="rId43"/>
    <p:sldId id="396" r:id="rId44"/>
    <p:sldId id="397" r:id="rId45"/>
    <p:sldId id="398" r:id="rId46"/>
    <p:sldId id="399" r:id="rId47"/>
    <p:sldId id="400" r:id="rId48"/>
    <p:sldId id="401" r:id="rId49"/>
    <p:sldId id="363" r:id="rId50"/>
    <p:sldId id="364" r:id="rId51"/>
    <p:sldId id="367" r:id="rId52"/>
    <p:sldId id="261" r:id="rId53"/>
    <p:sldId id="368" r:id="rId54"/>
  </p:sldIdLst>
  <p:sldSz cx="12192000" cy="6858000"/>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B80"/>
    <a:srgbClr val="083763"/>
    <a:srgbClr val="68CEFB"/>
    <a:srgbClr val="A8A2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682" y="48"/>
      </p:cViewPr>
      <p:guideLst>
        <p:guide orient="horz" pos="2160"/>
        <p:guide pos="3840"/>
      </p:guideLst>
    </p:cSldViewPr>
  </p:slideViewPr>
  <p:outlineViewPr>
    <p:cViewPr>
      <p:scale>
        <a:sx n="33" d="100"/>
        <a:sy n="33" d="100"/>
      </p:scale>
      <p:origin x="0" y="228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cs typeface="+mn-cs"/>
              </a:defRPr>
            </a:lvl1pPr>
          </a:lstStyle>
          <a:p>
            <a:pPr>
              <a:defRPr/>
            </a:pPr>
            <a:fld id="{4BE3DD9C-ACD4-D749-93A6-19FE49004E58}" type="datetime1">
              <a:rPr lang="en-US"/>
              <a:pPr>
                <a:defRPr/>
              </a:pPr>
              <a:t>5/14/2024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cs typeface="+mn-cs"/>
              </a:defRPr>
            </a:lvl1pPr>
          </a:lstStyle>
          <a:p>
            <a:pPr>
              <a:defRPr/>
            </a:pPr>
            <a:fld id="{454A3936-5A9F-AB40-A370-7EDA723CCD25}" type="slidenum">
              <a:rPr lang="en-US"/>
              <a:pPr>
                <a:defRPr/>
              </a:pPr>
              <a:t>‹#›</a:t>
            </a:fld>
            <a:endParaRPr lang="en-US"/>
          </a:p>
        </p:txBody>
      </p:sp>
    </p:spTree>
    <p:extLst>
      <p:ext uri="{BB962C8B-B14F-4D97-AF65-F5344CB8AC3E}">
        <p14:creationId xmlns:p14="http://schemas.microsoft.com/office/powerpoint/2010/main" val="38139366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cs typeface="+mn-cs"/>
              </a:defRPr>
            </a:lvl1pPr>
          </a:lstStyle>
          <a:p>
            <a:pPr>
              <a:defRPr/>
            </a:pPr>
            <a:fld id="{F879DEF2-132E-E946-BE7D-C1ECBD8CC983}" type="datetime1">
              <a:rPr lang="en-US"/>
              <a:pPr>
                <a:defRPr/>
              </a:pPr>
              <a:t>5/14/2024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cs typeface="+mn-cs"/>
              </a:defRPr>
            </a:lvl1pPr>
          </a:lstStyle>
          <a:p>
            <a:pPr>
              <a:defRPr/>
            </a:pPr>
            <a:fld id="{68268C81-822E-884B-B820-B9E4B5FF70EA}" type="slidenum">
              <a:rPr lang="en-US"/>
              <a:pPr>
                <a:defRPr/>
              </a:pPr>
              <a:t>‹#›</a:t>
            </a:fld>
            <a:endParaRPr lang="en-US"/>
          </a:p>
        </p:txBody>
      </p:sp>
    </p:spTree>
    <p:extLst>
      <p:ext uri="{BB962C8B-B14F-4D97-AF65-F5344CB8AC3E}">
        <p14:creationId xmlns:p14="http://schemas.microsoft.com/office/powerpoint/2010/main" val="8536567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79874" name="Rectangle 3"/>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81922" name="Rectangle 3"/>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94210" name="Rectangle 3"/>
          <p:cNvSpPr>
            <a:spLocks noGrp="1"/>
          </p:cNvSpPr>
          <p:nvPr>
            <p:ph type="body" idx="1"/>
          </p:nvPr>
        </p:nvSpPr>
        <p:spPr>
          <a:noFill/>
          <a:ln/>
        </p:spPr>
        <p:txBody>
          <a:bodyPr lIns="91424" tIns="45712" rIns="91424" bIns="45712"/>
          <a:lstStyle/>
          <a:p>
            <a:pPr eaLnBrk="1" hangingPunct="1"/>
            <a:endParaRPr lang="en-US" smtClean="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4515"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pPr eaLnBrk="1" hangingPunct="1"/>
            <a:endParaRPr lang="en-US" smtClean="0"/>
          </a:p>
        </p:txBody>
      </p:sp>
      <p:sp>
        <p:nvSpPr>
          <p:cNvPr id="70660" name="Slide Number Placeholder 3"/>
          <p:cNvSpPr>
            <a:spLocks noGrp="1"/>
          </p:cNvSpPr>
          <p:nvPr>
            <p:ph type="sldNum" sz="quarter" idx="5"/>
          </p:nvPr>
        </p:nvSpPr>
        <p:spPr bwMode="auto">
          <a:noFill/>
          <a:ln>
            <a:miter lim="800000"/>
            <a:headEnd/>
            <a:tailEnd/>
          </a:ln>
        </p:spPr>
        <p:txBody>
          <a:bodyPr/>
          <a:lstStyle/>
          <a:p>
            <a:fld id="{88745E5C-5746-5F43-B39C-CA4242AFDD51}" type="slidenum">
              <a:rPr lang="en-US">
                <a:latin typeface="Calibri" charset="0"/>
                <a:cs typeface="ＭＳ Ｐゴシック" charset="-128"/>
              </a:rPr>
              <a:pPr/>
              <a:t>18</a:t>
            </a:fld>
            <a:endParaRPr lang="en-US">
              <a:latin typeface="Calibri" charset="0"/>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86018" name="Rectangle 3"/>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88066" name="Notes Placeholder 2"/>
          <p:cNvSpPr>
            <a:spLocks noGrp="1"/>
          </p:cNvSpPr>
          <p:nvPr>
            <p:ph type="body" idx="1"/>
          </p:nvPr>
        </p:nvSpPr>
        <p:spPr>
          <a:noFill/>
          <a:ln/>
        </p:spPr>
        <p:txBody>
          <a:bodyPr lIns="91409" tIns="45705" rIns="91409" bIns="45705"/>
          <a:lstStyle/>
          <a:p>
            <a:pPr>
              <a:spcBef>
                <a:spcPct val="0"/>
              </a:spcBef>
            </a:pPr>
            <a:endParaRPr lang="en-US" smtClean="0">
              <a:ea typeface="ＭＳ Ｐゴシック"/>
              <a:cs typeface="ＭＳ Ｐゴシック"/>
            </a:endParaRPr>
          </a:p>
        </p:txBody>
      </p:sp>
      <p:sp>
        <p:nvSpPr>
          <p:cNvPr id="88067" name="Slide Number Placeholder 3"/>
          <p:cNvSpPr txBox="1">
            <a:spLocks noGrp="1"/>
          </p:cNvSpPr>
          <p:nvPr/>
        </p:nvSpPr>
        <p:spPr bwMode="auto">
          <a:xfrm>
            <a:off x="3885903" y="8682870"/>
            <a:ext cx="2970609" cy="459619"/>
          </a:xfrm>
          <a:prstGeom prst="rect">
            <a:avLst/>
          </a:prstGeom>
          <a:noFill/>
          <a:ln w="9525">
            <a:noFill/>
            <a:miter lim="800000"/>
            <a:headEnd/>
            <a:tailEnd/>
          </a:ln>
        </p:spPr>
        <p:txBody>
          <a:bodyPr lIns="91409" tIns="45705" rIns="91409" bIns="45705" anchor="b"/>
          <a:lstStyle/>
          <a:p>
            <a:pPr algn="r" defTabSz="914485"/>
            <a:fld id="{68D86FA0-EC6D-4D5E-BC7D-FF44EDFA16D6}" type="slidenum">
              <a:rPr lang="en-US" sz="1200"/>
              <a:pPr algn="r" defTabSz="914485"/>
              <a:t>30</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90114" name="Rectangle 3"/>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4755"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8675"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0723"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2227"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6323"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8371" name="Rectangle 3"/>
          <p:cNvSpPr>
            <a:spLocks noGrp="1"/>
          </p:cNvSpPr>
          <p:nvPr>
            <p:ph type="body" idx="1"/>
          </p:nvPr>
        </p:nvSpPr>
        <p:spPr bwMode="auto">
          <a:noFill/>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76802" name="Rectangle 3"/>
          <p:cNvSpPr>
            <a:spLocks noGrp="1"/>
          </p:cNvSpPr>
          <p:nvPr>
            <p:ph type="body" idx="1"/>
          </p:nvPr>
        </p:nvSpPr>
        <p:spPr>
          <a:noFill/>
          <a:ln/>
        </p:spPr>
        <p:txBody>
          <a:bodyPr/>
          <a:lstStyle/>
          <a:p>
            <a:endParaRPr lang="en-US" smtClean="0">
              <a:ea typeface="ＭＳ Ｐゴシック"/>
              <a:cs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endParaRPr lang="en-US" smtClean="0"/>
          </a:p>
        </p:txBody>
      </p:sp>
      <p:sp>
        <p:nvSpPr>
          <p:cNvPr id="66564" name="Slide Number Placeholder 3"/>
          <p:cNvSpPr>
            <a:spLocks noGrp="1"/>
          </p:cNvSpPr>
          <p:nvPr>
            <p:ph type="sldNum" sz="quarter" idx="5"/>
          </p:nvPr>
        </p:nvSpPr>
        <p:spPr bwMode="auto">
          <a:noFill/>
          <a:ln>
            <a:miter lim="800000"/>
            <a:headEnd/>
            <a:tailEnd/>
          </a:ln>
        </p:spPr>
        <p:txBody>
          <a:bodyPr/>
          <a:lstStyle/>
          <a:p>
            <a:fld id="{D05E76B7-FE26-1441-A3D3-E9051CF61BE7}" type="slidenum">
              <a:rPr lang="en-US">
                <a:latin typeface="Calibri" charset="0"/>
                <a:cs typeface="ＭＳ Ｐゴシック" charset="-128"/>
              </a:rPr>
              <a:pPr/>
              <a:t>12</a:t>
            </a:fld>
            <a:endParaRPr lang="en-US">
              <a:latin typeface="Calibri" charset="0"/>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3426"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10342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555EC16-E8D6-4198-B04D-EF93A645259A}" type="datetime1">
              <a:rPr lang="en-US" smtClean="0"/>
              <a:t>5/14/2024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25626-7CE3-794C-BEBE-6A878B4EB4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2014763-39FD-41CC-BEE1-4CEB5FCDABD1}" type="datetime1">
              <a:rPr lang="en-US" smtClean="0"/>
              <a:t>5/14/2024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7D385E-2809-3E48-A78C-3B98D4095DB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E664232-B820-47C4-B568-8DFA7BE3A000}" type="datetime1">
              <a:rPr lang="en-US" smtClean="0"/>
              <a:t>5/14/2024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4FBF6-A9AB-F14B-BC30-237DF71E532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70000"/>
            <a:ext cx="10972800" cy="4856163"/>
          </a:xfrm>
        </p:spPr>
        <p:txBody>
          <a:bodyPr/>
          <a:lstStyle>
            <a:lvl1pPr>
              <a:buFont typeface="Arial"/>
              <a:buChar char="•"/>
              <a:defRPr sz="2800"/>
            </a:lvl1pPr>
            <a:lvl2pPr>
              <a:buFont typeface="Arial"/>
              <a:buChar char="•"/>
              <a:defRPr sz="2400"/>
            </a:lvl2pPr>
            <a:lvl3pPr>
              <a:buFont typeface="Arial"/>
              <a:buChar char="•"/>
              <a:defRPr sz="2400"/>
            </a:lvl3pPr>
            <a:lvl4pPr>
              <a:buFont typeface="Arial"/>
              <a:buChar char="•"/>
              <a:defRPr sz="2400"/>
            </a:lvl4pPr>
            <a:lvl5pPr>
              <a:buFont typeface="Arial"/>
              <a:buChar cha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6FCCFB2D-9659-452A-B7B6-21DCCE557EB1}" type="datetime1">
              <a:rPr lang="en-US" smtClean="0"/>
              <a:t>5/14/2024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455D5A-0D0B-FD46-BFD1-2578BDF73C1B}" type="slidenum">
              <a:rPr lang="en-US"/>
              <a:pPr>
                <a:defRPr/>
              </a:pPr>
              <a:t>‹#›</a:t>
            </a:fld>
            <a:endParaRPr lang="en-US"/>
          </a:p>
        </p:txBody>
      </p:sp>
    </p:spTree>
    <p:extLst>
      <p:ext uri="{BB962C8B-B14F-4D97-AF65-F5344CB8AC3E}">
        <p14:creationId xmlns:p14="http://schemas.microsoft.com/office/powerpoint/2010/main" val="29268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DA14DA6-9895-445A-9CAE-EE4A53423546}" type="datetime1">
              <a:rPr lang="en-US" smtClean="0"/>
              <a:t>5/14/2024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61F60B-72C9-9F4B-883C-8D4C8F6FC08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E7E05DA-07B1-4C03-80AF-CBDBD7151947}" type="datetime1">
              <a:rPr lang="en-US" smtClean="0"/>
              <a:t>5/14/2024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6146A2-6DFB-BF4A-B9CE-09D972DEAFE1}"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5DD3039-224E-4BA2-8646-3426719E0926}" type="datetime1">
              <a:rPr lang="en-US" smtClean="0"/>
              <a:t>5/14/2024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FC31AD-A34F-5347-9753-046CD6F94AC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D0C5641-FAEA-449A-8B3B-1F5B874097DA}" type="datetime1">
              <a:rPr lang="en-US" smtClean="0"/>
              <a:t>5/14/2024</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72284D-949F-2448-910C-AAB380C143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41B2B5E-B7AB-48F4-8EA8-3649BCD83F63}" type="datetime1">
              <a:rPr lang="en-US" smtClean="0"/>
              <a:t>5/14/2024</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612884F-3F01-E24B-8AD5-C45F904376A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5B24C18-88C2-40FB-8AC8-8F9DD30D6B2A}" type="datetime1">
              <a:rPr lang="en-US" smtClean="0"/>
              <a:t>5/14/2024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658407-216F-754E-A953-264CB419146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BAEB70-1D4C-49B4-81BC-D5DD0E242DC9}" type="datetime1">
              <a:rPr lang="en-US" smtClean="0"/>
              <a:t>5/14/2024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D801ED-FBED-0C45-9B65-C519039F13D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31DB525-7BA8-489C-A6A1-B987F30F7C58}" type="datetime1">
              <a:rPr lang="en-US" smtClean="0"/>
              <a:t>5/14/2024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1D9C9-BF43-1647-9D44-055240DA5BB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04"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34" charset="0"/>
                <a:cs typeface="+mn-cs"/>
              </a:defRPr>
            </a:lvl1pPr>
          </a:lstStyle>
          <a:p>
            <a:pPr>
              <a:defRPr/>
            </a:pPr>
            <a:fld id="{8418D4FF-6B36-4978-9C7F-96D1394291AB}" type="datetime1">
              <a:rPr lang="en-US" smtClean="0"/>
              <a:t>5/14/2024</a:t>
            </a:fld>
            <a:endParaRPr lang="en-US"/>
          </a:p>
        </p:txBody>
      </p:sp>
      <p:sp>
        <p:nvSpPr>
          <p:cNvPr id="102405"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ＭＳ Ｐゴシック" charset="-128"/>
              </a:defRPr>
            </a:lvl1pPr>
          </a:lstStyle>
          <a:p>
            <a:pPr>
              <a:defRPr/>
            </a:pPr>
            <a:endParaRPr lang="en-US"/>
          </a:p>
        </p:txBody>
      </p:sp>
      <p:sp>
        <p:nvSpPr>
          <p:cNvPr id="102406"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pitchFamily="34" charset="0"/>
                <a:cs typeface="+mn-cs"/>
              </a:defRPr>
            </a:lvl1pPr>
          </a:lstStyle>
          <a:p>
            <a:pPr>
              <a:defRPr/>
            </a:pPr>
            <a:fld id="{0D27A871-36FB-C247-8856-0D13F257A9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45" r:id="rId12"/>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ana-lab.rs/en/hom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www.ana-lab.rs/en/home/"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http://www.ana-lab.rs/en/hom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ana-lab.rs/en/hom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www.ana-lab.rs/en/hom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hyperlink" Target="http://www.ana-lab.rs/en/home/" TargetMode="External"/><Relationship Id="rId4" Type="http://schemas.openxmlformats.org/officeDocument/2006/relationships/image" Target="../media/image14.jpeg"/><Relationship Id="rId9"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hyperlink" Target="https://www.ana-lab.rs/en/hom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hyperlink" Target="mailto:office@ana-lab.r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ana-lab.rs/en/home/"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hyperlink" Target="http://www.ana-lab.rs/en/hom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hyperlink" Target="http://www.ana-lab.rs/en/hom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ana-lab.rs/en/hom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hyperlink" Target="http://www.ana-lab.rs/en/hom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www.ana-lab.rs/en/hom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NUL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www.ana-lab.rs/en/home/" TargetMode="External"/><Relationship Id="rId5" Type="http://schemas.openxmlformats.org/officeDocument/2006/relationships/image" Target="../media/image2.jpe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hyperlink" Target="http://www.ana-lab.rs/en/home/"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2.jpeg"/><Relationship Id="rId3" Type="http://schemas.openxmlformats.org/officeDocument/2006/relationships/image" Target="../media/image39.jpg"/><Relationship Id="rId7" Type="http://schemas.openxmlformats.org/officeDocument/2006/relationships/image" Target="../media/image43.jpg"/><Relationship Id="rId12" Type="http://schemas.openxmlformats.org/officeDocument/2006/relationships/hyperlink" Target="http://www.ana-lab.rs/en/home/" TargetMode="External"/><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jpg"/><Relationship Id="rId5" Type="http://schemas.openxmlformats.org/officeDocument/2006/relationships/image" Target="../media/image41.jpg"/><Relationship Id="rId10" Type="http://schemas.openxmlformats.org/officeDocument/2006/relationships/image" Target="../media/image46.jpg"/><Relationship Id="rId4" Type="http://schemas.openxmlformats.org/officeDocument/2006/relationships/image" Target="../media/image40.jpg"/><Relationship Id="rId9"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ana-lab.rs/en/hom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www.ana-lab.rs/en/home/"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www.ana-lab.rs/en/home/" TargetMode="Externa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hyperlink" Target="http://www.ana-lab.rs/en/home/" TargetMode="External"/><Relationship Id="rId3" Type="http://schemas.openxmlformats.org/officeDocument/2006/relationships/image" Target="../media/image51.png"/><Relationship Id="rId7" Type="http://schemas.openxmlformats.org/officeDocument/2006/relationships/image" Target="../media/image59.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www.ana-lab.rs/en/home/" TargetMode="Externa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8" Type="http://schemas.openxmlformats.org/officeDocument/2006/relationships/hyperlink" Target="http://www.ana-lab.rs/en/home/" TargetMode="External"/><Relationship Id="rId3" Type="http://schemas.openxmlformats.org/officeDocument/2006/relationships/image" Target="../media/image2.jpeg"/><Relationship Id="rId7" Type="http://schemas.openxmlformats.org/officeDocument/2006/relationships/image" Target="../media/image63.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2.jpe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51.png"/><Relationship Id="rId9" Type="http://schemas.openxmlformats.org/officeDocument/2006/relationships/hyperlink" Target="http://www.ana-lab.rs/en/hom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http://www.ana-lab.rs/en/hom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hyperlink" Target="http://www.ana-lab.rs/en/hom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hyperlink" Target="http://www.ana-lab.rs/en/hom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ana-lab.rs/en/hom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www.ana-lab.rs/en/hom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hyperlink" Target="http://www.ana-lab.rs/en/home/"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74.jpg"/><Relationship Id="rId7" Type="http://schemas.openxmlformats.org/officeDocument/2006/relationships/image" Target="../media/image3.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 Id="rId9" Type="http://schemas.openxmlformats.org/officeDocument/2006/relationships/hyperlink" Target="http://www.ana-lab.rs/en/hom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hyperlink" Target="http://www.ana-lab.rs/" TargetMode="External"/><Relationship Id="rId2" Type="http://schemas.openxmlformats.org/officeDocument/2006/relationships/hyperlink" Target="http://www.ana-lab.rs/en/home/" TargetMode="Externa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mailto:office@ana-lab.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hyperlink" Target="http://www.ana-lab.rs/en/home/" TargetMode="Externa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0248" y="484632"/>
            <a:ext cx="9144000" cy="6104483"/>
          </a:xfrm>
          <a:prstGeom prst="rect">
            <a:avLst/>
          </a:prstGeom>
          <a:effectLst>
            <a:softEdge rad="635000"/>
          </a:effectLst>
        </p:spPr>
      </p:pic>
      <p:sp>
        <p:nvSpPr>
          <p:cNvPr id="3" name="Rectangle 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2652767" y="4707065"/>
            <a:ext cx="6498962" cy="830997"/>
          </a:xfrm>
          <a:prstGeom prst="rect">
            <a:avLst/>
          </a:prstGeom>
          <a:noFill/>
        </p:spPr>
        <p:txBody>
          <a:bodyPr wrap="square" rtlCol="0">
            <a:spAutoFit/>
          </a:bodyPr>
          <a:lstStyle/>
          <a:p>
            <a:pPr algn="ctr"/>
            <a:r>
              <a:rPr lang="sr-Latn-RS" b="1" dirty="0" smtClean="0">
                <a:solidFill>
                  <a:srgbClr val="132B80"/>
                </a:solidFill>
                <a:latin typeface="Montserrat" panose="00000500000000000000" pitchFamily="2" charset="0"/>
              </a:rPr>
              <a:t>ANA LAB – YOUR PARTNER IN ANALYSIS OF FOOD AND BEVERAGES</a:t>
            </a:r>
            <a:endParaRPr lang="en-US" b="1" dirty="0">
              <a:solidFill>
                <a:srgbClr val="132B80"/>
              </a:solidFill>
              <a:latin typeface="Montserrat" panose="00000500000000000000" pitchFamily="2" charset="0"/>
            </a:endParaRPr>
          </a:p>
        </p:txBody>
      </p:sp>
    </p:spTree>
    <p:extLst>
      <p:ext uri="{BB962C8B-B14F-4D97-AF65-F5344CB8AC3E}">
        <p14:creationId xmlns:p14="http://schemas.microsoft.com/office/powerpoint/2010/main" val="1221008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ea typeface="ＭＳ Ｐゴシック"/>
                <a:cs typeface="ＭＳ Ｐゴシック"/>
              </a:rPr>
              <a:t>OVERVIEW OF THE PRESENT QUALITY CONTROL OF WINE</a:t>
            </a:r>
            <a:endParaRPr lang="en-US" dirty="0">
              <a:solidFill>
                <a:schemeClr val="bg1"/>
              </a:solidFill>
              <a:latin typeface="Montserrat" panose="00000500000000000000" pitchFamily="2"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1"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3"/>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10</a:t>
            </a:fld>
            <a:endParaRPr lang="en-US"/>
          </a:p>
        </p:txBody>
      </p:sp>
    </p:spTree>
    <p:extLst>
      <p:ext uri="{BB962C8B-B14F-4D97-AF65-F5344CB8AC3E}">
        <p14:creationId xmlns:p14="http://schemas.microsoft.com/office/powerpoint/2010/main" val="1077682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6"/>
          <p:cNvSpPr>
            <a:spLocks noChangeArrowheads="1"/>
          </p:cNvSpPr>
          <p:nvPr/>
        </p:nvSpPr>
        <p:spPr bwMode="auto">
          <a:xfrm>
            <a:off x="1524000" y="2206064"/>
            <a:ext cx="5943600" cy="533400"/>
          </a:xfrm>
          <a:prstGeom prst="rect">
            <a:avLst/>
          </a:prstGeom>
          <a:noFill/>
          <a:ln w="9525">
            <a:noFill/>
            <a:miter lim="800000"/>
            <a:headEnd/>
            <a:tailEnd/>
          </a:ln>
        </p:spPr>
        <p:txBody>
          <a:bodyPr/>
          <a:lstStyle/>
          <a:p>
            <a:pPr marL="341313" indent="-341313" algn="ctr" defTabSz="912813">
              <a:lnSpc>
                <a:spcPct val="90000"/>
              </a:lnSpc>
              <a:spcBef>
                <a:spcPct val="20000"/>
              </a:spcBef>
            </a:pPr>
            <a:endParaRPr lang="en-US" b="1" dirty="0">
              <a:solidFill>
                <a:srgbClr val="132B80"/>
              </a:solidFill>
            </a:endParaRPr>
          </a:p>
        </p:txBody>
      </p:sp>
      <p:sp>
        <p:nvSpPr>
          <p:cNvPr id="75778" name="Rectangle 23"/>
          <p:cNvSpPr>
            <a:spLocks noChangeArrowheads="1"/>
          </p:cNvSpPr>
          <p:nvPr/>
        </p:nvSpPr>
        <p:spPr bwMode="auto">
          <a:xfrm>
            <a:off x="1171576" y="2257459"/>
            <a:ext cx="7553323" cy="2695541"/>
          </a:xfrm>
          <a:prstGeom prst="rect">
            <a:avLst/>
          </a:prstGeom>
          <a:noFill/>
          <a:ln w="9525">
            <a:noFill/>
            <a:miter lim="800000"/>
            <a:headEnd/>
            <a:tailEnd/>
          </a:ln>
        </p:spPr>
        <p:txBody>
          <a:bodyPr/>
          <a:lstStyle/>
          <a:p>
            <a:pPr marL="342900" indent="-342900" defTabSz="912813">
              <a:lnSpc>
                <a:spcPct val="80000"/>
              </a:lnSpc>
              <a:spcBef>
                <a:spcPct val="20000"/>
              </a:spcBef>
              <a:buBlip>
                <a:blip r:embed="rId3"/>
              </a:buBlip>
            </a:pPr>
            <a:r>
              <a:rPr lang="en-US" sz="2000" dirty="0">
                <a:latin typeface="Montserrat" panose="00000500000000000000" pitchFamily="2" charset="0"/>
              </a:rPr>
              <a:t>Based on </a:t>
            </a:r>
            <a:r>
              <a:rPr lang="sr-Latn-RS" sz="2000" dirty="0">
                <a:latin typeface="Montserrat" panose="00000500000000000000" pitchFamily="2" charset="0"/>
                <a:cs typeface="Arial" charset="0"/>
              </a:rPr>
              <a:t>the o</a:t>
            </a:r>
            <a:r>
              <a:rPr lang="sr-Latn-RS" sz="2000" dirty="0">
                <a:latin typeface="Montserrat" panose="00000500000000000000" pitchFamily="2" charset="0"/>
                <a:ea typeface="Arial" charset="0"/>
                <a:cs typeface="Arial" charset="0"/>
              </a:rPr>
              <a:t>fficial OIV </a:t>
            </a:r>
            <a:r>
              <a:rPr lang="en-US" sz="2000" dirty="0">
                <a:latin typeface="Montserrat" panose="00000500000000000000" pitchFamily="2" charset="0"/>
                <a:ea typeface="Arial" charset="0"/>
                <a:cs typeface="Arial" charset="0"/>
              </a:rPr>
              <a:t>NMR</a:t>
            </a:r>
            <a:r>
              <a:rPr lang="sr-Latn-RS" sz="2000" dirty="0">
                <a:latin typeface="Montserrat" panose="00000500000000000000" pitchFamily="2" charset="0"/>
                <a:ea typeface="Arial" charset="0"/>
                <a:cs typeface="Arial" charset="0"/>
              </a:rPr>
              <a:t> method</a:t>
            </a:r>
            <a:r>
              <a:rPr lang="en-US" sz="2000" dirty="0">
                <a:latin typeface="Montserrat" panose="00000500000000000000" pitchFamily="2" charset="0"/>
              </a:rPr>
              <a:t> methodology, the European Commission has founded BEVABS </a:t>
            </a:r>
            <a:r>
              <a:rPr lang="sr-Latn-RS" sz="2000" dirty="0" smtClean="0">
                <a:latin typeface="Montserrat" panose="00000500000000000000" pitchFamily="2" charset="0"/>
              </a:rPr>
              <a:t>previously </a:t>
            </a:r>
            <a:r>
              <a:rPr lang="en-US" sz="2000" dirty="0" smtClean="0">
                <a:latin typeface="Montserrat" panose="00000500000000000000" pitchFamily="2" charset="0"/>
              </a:rPr>
              <a:t>located </a:t>
            </a:r>
            <a:r>
              <a:rPr lang="en-US" sz="2000" dirty="0">
                <a:latin typeface="Montserrat" panose="00000500000000000000" pitchFamily="2" charset="0"/>
              </a:rPr>
              <a:t>at IHCP (member institute of JRC), in Italy (</a:t>
            </a:r>
            <a:r>
              <a:rPr lang="en-US" sz="2000" dirty="0" err="1">
                <a:latin typeface="Montserrat" panose="00000500000000000000" pitchFamily="2" charset="0"/>
              </a:rPr>
              <a:t>Ispra</a:t>
            </a:r>
            <a:r>
              <a:rPr lang="en-US" sz="2000" dirty="0">
                <a:latin typeface="Montserrat" panose="00000500000000000000" pitchFamily="2" charset="0"/>
              </a:rPr>
              <a:t>), and a network of National Referent Laboratories throughout the E.U. to prepare European isotopic wine databanks, used to guarantee the geographical origin and authenticity of all European wines with a designated origin</a:t>
            </a:r>
            <a:r>
              <a:rPr lang="en-US" sz="2000" dirty="0" smtClean="0">
                <a:latin typeface="Montserrat" panose="00000500000000000000" pitchFamily="2" charset="0"/>
              </a:rPr>
              <a:t>.</a:t>
            </a:r>
            <a:endParaRPr lang="sr-Latn-RS" sz="2000" dirty="0" smtClean="0">
              <a:latin typeface="Montserrat" panose="00000500000000000000" pitchFamily="2" charset="0"/>
            </a:endParaRPr>
          </a:p>
          <a:p>
            <a:pPr marL="342900" indent="-342900" defTabSz="912813">
              <a:lnSpc>
                <a:spcPct val="80000"/>
              </a:lnSpc>
              <a:spcBef>
                <a:spcPct val="20000"/>
              </a:spcBef>
              <a:buBlip>
                <a:blip r:embed="rId3"/>
              </a:buBlip>
            </a:pPr>
            <a:r>
              <a:rPr lang="sr-Latn-RS" sz="2000" dirty="0" smtClean="0">
                <a:latin typeface="Montserrat" panose="00000500000000000000" pitchFamily="2" charset="0"/>
              </a:rPr>
              <a:t>Today this cener is located in Geel, Belgium</a:t>
            </a:r>
            <a:endParaRPr lang="en-US" sz="2000" dirty="0">
              <a:latin typeface="Montserrat" panose="00000500000000000000" pitchFamily="2" charset="0"/>
            </a:endParaRPr>
          </a:p>
        </p:txBody>
      </p:sp>
      <p:pic>
        <p:nvPicPr>
          <p:cNvPr id="7" name="Picture 24" descr="slide 5"/>
          <p:cNvPicPr>
            <a:picLocks noChangeAspect="1" noChangeArrowheads="1"/>
          </p:cNvPicPr>
          <p:nvPr/>
        </p:nvPicPr>
        <p:blipFill>
          <a:blip r:embed="rId4"/>
          <a:srcRect/>
          <a:stretch>
            <a:fillRect/>
          </a:stretch>
        </p:blipFill>
        <p:spPr bwMode="auto">
          <a:xfrm>
            <a:off x="8724899" y="1010945"/>
            <a:ext cx="3386027" cy="2499211"/>
          </a:xfrm>
          <a:prstGeom prst="rect">
            <a:avLst/>
          </a:prstGeom>
          <a:noFill/>
          <a:ln w="9525">
            <a:noFill/>
            <a:miter lim="800000"/>
            <a:headEnd/>
            <a:tailEnd/>
          </a:ln>
        </p:spPr>
      </p:pic>
      <p:pic>
        <p:nvPicPr>
          <p:cNvPr id="8" name="Picture 25" descr="slide 7"/>
          <p:cNvPicPr>
            <a:picLocks noChangeAspect="1" noChangeArrowheads="1"/>
          </p:cNvPicPr>
          <p:nvPr/>
        </p:nvPicPr>
        <p:blipFill>
          <a:blip r:embed="rId5"/>
          <a:srcRect/>
          <a:stretch>
            <a:fillRect/>
          </a:stretch>
        </p:blipFill>
        <p:spPr bwMode="auto">
          <a:xfrm>
            <a:off x="8724899" y="3510156"/>
            <a:ext cx="3395019" cy="2990850"/>
          </a:xfrm>
          <a:prstGeom prst="rect">
            <a:avLst/>
          </a:prstGeom>
          <a:noFill/>
          <a:ln w="9525">
            <a:noFill/>
            <a:miter lim="800000"/>
            <a:headEnd/>
            <a:tailEnd/>
          </a:ln>
        </p:spPr>
      </p:pic>
      <p:sp>
        <p:nvSpPr>
          <p:cNvPr id="15" name="Rectangle 14"/>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chemeClr val="bg1"/>
                </a:solidFill>
                <a:latin typeface="Montserrat" panose="00000500000000000000" pitchFamily="2" charset="0"/>
              </a:rPr>
              <a:t>        </a:t>
            </a:r>
            <a:r>
              <a:rPr lang="en-US" b="1" dirty="0" smtClean="0">
                <a:solidFill>
                  <a:schemeClr val="bg1"/>
                </a:solidFill>
                <a:latin typeface="Montserrat" panose="00000500000000000000" pitchFamily="2" charset="0"/>
              </a:rPr>
              <a:t>OVERVIEW OF THE PRESENT WINE QUALITY CONTROL ACTIONS</a:t>
            </a:r>
            <a:endParaRPr lang="en-US" b="1" dirty="0">
              <a:solidFill>
                <a:schemeClr val="bg1"/>
              </a:solidFill>
              <a:latin typeface="Montserrat" panose="00000500000000000000" pitchFamily="2"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7"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7"/>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11</a:t>
            </a:fld>
            <a:endParaRPr lang="en-US"/>
          </a:p>
        </p:txBody>
      </p:sp>
    </p:spTree>
    <p:extLst>
      <p:ext uri="{BB962C8B-B14F-4D97-AF65-F5344CB8AC3E}">
        <p14:creationId xmlns:p14="http://schemas.microsoft.com/office/powerpoint/2010/main" val="2551216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Text Placeholder 2"/>
          <p:cNvSpPr txBox="1">
            <a:spLocks/>
          </p:cNvSpPr>
          <p:nvPr/>
        </p:nvSpPr>
        <p:spPr bwMode="auto">
          <a:xfrm>
            <a:off x="533400" y="2624348"/>
            <a:ext cx="6972300" cy="2538202"/>
          </a:xfrm>
          <a:prstGeom prst="rect">
            <a:avLst/>
          </a:prstGeom>
          <a:noFill/>
          <a:ln w="9525">
            <a:noFill/>
            <a:miter lim="800000"/>
            <a:headEnd/>
            <a:tailEnd/>
          </a:ln>
        </p:spPr>
        <p:txBody>
          <a:bodyPr lIns="45720" rIns="45720">
            <a:prstTxWarp prst="textNoShape">
              <a:avLst/>
            </a:prstTxWarp>
          </a:bodyPr>
          <a:lstStyle/>
          <a:p>
            <a:pPr marL="742950" lvl="1" indent="-285750" defTabSz="914400">
              <a:spcBef>
                <a:spcPct val="20000"/>
              </a:spcBef>
              <a:buBlip>
                <a:blip r:embed="rId3"/>
              </a:buBlip>
            </a:pPr>
            <a:r>
              <a:rPr lang="en-US" sz="1600" dirty="0">
                <a:latin typeface="Montserrat" panose="00000500000000000000" pitchFamily="2" charset="0"/>
              </a:rPr>
              <a:t>These are referent zones for ethanol of different botanical origins.</a:t>
            </a:r>
          </a:p>
          <a:p>
            <a:pPr marL="742950" lvl="1" indent="-285750" defTabSz="914400">
              <a:spcBef>
                <a:spcPct val="20000"/>
              </a:spcBef>
              <a:buBlip>
                <a:blip r:embed="rId3"/>
              </a:buBlip>
            </a:pPr>
            <a:r>
              <a:rPr lang="en-US" sz="1600" dirty="0">
                <a:latin typeface="Montserrat" panose="00000500000000000000" pitchFamily="2" charset="0"/>
              </a:rPr>
              <a:t>(D/H)</a:t>
            </a:r>
            <a:r>
              <a:rPr lang="en-US" sz="1600" baseline="-25000" dirty="0">
                <a:latin typeface="Montserrat" panose="00000500000000000000" pitchFamily="2" charset="0"/>
              </a:rPr>
              <a:t>I</a:t>
            </a:r>
            <a:r>
              <a:rPr lang="en-US" sz="1600" dirty="0">
                <a:latin typeface="Montserrat" panose="00000500000000000000" pitchFamily="2" charset="0"/>
              </a:rPr>
              <a:t> values gained from </a:t>
            </a:r>
            <a:r>
              <a:rPr lang="sr-Latn-RS" sz="1600" dirty="0">
                <a:latin typeface="Montserrat" panose="00000500000000000000" pitchFamily="2" charset="0"/>
                <a:cs typeface="Arial" charset="0"/>
              </a:rPr>
              <a:t>the o</a:t>
            </a:r>
            <a:r>
              <a:rPr lang="sr-Latn-RS" sz="1600" dirty="0">
                <a:latin typeface="Montserrat" panose="00000500000000000000" pitchFamily="2" charset="0"/>
                <a:ea typeface="Arial" charset="0"/>
                <a:cs typeface="Arial" charset="0"/>
              </a:rPr>
              <a:t>fficial OIV </a:t>
            </a:r>
            <a:r>
              <a:rPr lang="en-US" sz="1600" dirty="0">
                <a:latin typeface="Montserrat" panose="00000500000000000000" pitchFamily="2" charset="0"/>
                <a:ea typeface="Arial" charset="0"/>
                <a:cs typeface="Arial" charset="0"/>
              </a:rPr>
              <a:t>NMR</a:t>
            </a:r>
            <a:r>
              <a:rPr lang="sr-Latn-RS" sz="1600" dirty="0">
                <a:latin typeface="Montserrat" panose="00000500000000000000" pitchFamily="2" charset="0"/>
                <a:ea typeface="Arial" charset="0"/>
                <a:cs typeface="Arial" charset="0"/>
              </a:rPr>
              <a:t> method</a:t>
            </a:r>
            <a:r>
              <a:rPr lang="en-US" sz="1600" dirty="0">
                <a:latin typeface="Montserrat" panose="00000500000000000000" pitchFamily="2" charset="0"/>
              </a:rPr>
              <a:t>, show that referent zones differ from each other by only 10 ppm based on TMU standard (</a:t>
            </a:r>
            <a:r>
              <a:rPr lang="en-US" sz="1600" dirty="0" err="1">
                <a:latin typeface="Montserrat" panose="00000500000000000000" pitchFamily="2" charset="0"/>
              </a:rPr>
              <a:t>Tetramet</a:t>
            </a:r>
            <a:r>
              <a:rPr lang="sr-Latn-RS" sz="1600" dirty="0">
                <a:latin typeface="Montserrat" panose="00000500000000000000" pitchFamily="2" charset="0"/>
              </a:rPr>
              <a:t>hy</a:t>
            </a:r>
            <a:r>
              <a:rPr lang="en-US" sz="1600" dirty="0">
                <a:latin typeface="Montserrat" panose="00000500000000000000" pitchFamily="2" charset="0"/>
              </a:rPr>
              <a:t>l - urea).</a:t>
            </a:r>
          </a:p>
          <a:p>
            <a:pPr marL="742950" lvl="1" indent="-285750" defTabSz="914400">
              <a:spcBef>
                <a:spcPct val="20000"/>
              </a:spcBef>
              <a:buBlip>
                <a:blip r:embed="rId3"/>
              </a:buBlip>
            </a:pPr>
            <a:r>
              <a:rPr lang="en-US" sz="1600" dirty="0">
                <a:latin typeface="Montserrat" panose="00000500000000000000" pitchFamily="2" charset="0"/>
              </a:rPr>
              <a:t>This is the reason why </a:t>
            </a:r>
            <a:r>
              <a:rPr lang="sr-Latn-RS" sz="1600" dirty="0">
                <a:latin typeface="Montserrat" panose="00000500000000000000" pitchFamily="2" charset="0"/>
                <a:cs typeface="Arial" charset="0"/>
              </a:rPr>
              <a:t>o</a:t>
            </a:r>
            <a:r>
              <a:rPr lang="sr-Latn-RS" sz="1600" dirty="0">
                <a:latin typeface="Montserrat" panose="00000500000000000000" pitchFamily="2" charset="0"/>
                <a:ea typeface="Arial" charset="0"/>
                <a:cs typeface="Arial" charset="0"/>
              </a:rPr>
              <a:t>fficial OIV </a:t>
            </a:r>
            <a:r>
              <a:rPr lang="en-US" sz="1600" dirty="0">
                <a:latin typeface="Montserrat" panose="00000500000000000000" pitchFamily="2" charset="0"/>
                <a:ea typeface="Arial" charset="0"/>
                <a:cs typeface="Arial" charset="0"/>
              </a:rPr>
              <a:t>NMR</a:t>
            </a:r>
            <a:r>
              <a:rPr lang="sr-Latn-RS" sz="1600" dirty="0">
                <a:latin typeface="Montserrat" panose="00000500000000000000" pitchFamily="2" charset="0"/>
                <a:ea typeface="Arial" charset="0"/>
                <a:cs typeface="Arial" charset="0"/>
              </a:rPr>
              <a:t> method</a:t>
            </a:r>
            <a:r>
              <a:rPr lang="en-US" sz="1600" dirty="0">
                <a:latin typeface="Montserrat" panose="00000500000000000000" pitchFamily="2" charset="0"/>
              </a:rPr>
              <a:t> requires large sample database for botanical verification.</a:t>
            </a:r>
            <a:endParaRPr lang="en-US" sz="1600" dirty="0">
              <a:solidFill>
                <a:srgbClr val="FF0000"/>
              </a:solidFill>
              <a:latin typeface="Montserrat" panose="00000500000000000000" pitchFamily="2" charset="0"/>
            </a:endParaRPr>
          </a:p>
          <a:p>
            <a:pPr marL="742950" lvl="1" indent="-285750" defTabSz="914400">
              <a:spcBef>
                <a:spcPct val="20000"/>
              </a:spcBef>
              <a:buBlip>
                <a:blip r:embed="rId3"/>
              </a:buBlip>
            </a:pPr>
            <a:r>
              <a:rPr lang="en-US" sz="1600" dirty="0">
                <a:latin typeface="Montserrat" panose="00000500000000000000" pitchFamily="2" charset="0"/>
              </a:rPr>
              <a:t>Without specific sample database conclusions are very subjective and quantitative analysis impossible.</a:t>
            </a:r>
            <a:endParaRPr lang="en-US" sz="1600" dirty="0">
              <a:solidFill>
                <a:srgbClr val="000000"/>
              </a:solidFill>
              <a:latin typeface="Montserrat" panose="00000500000000000000" pitchFamily="2" charset="0"/>
              <a:ea typeface="Arial" charset="0"/>
              <a:cs typeface="Arial" charset="0"/>
            </a:endParaRPr>
          </a:p>
        </p:txBody>
      </p:sp>
      <p:sp>
        <p:nvSpPr>
          <p:cNvPr id="65542" name="Title 1"/>
          <p:cNvSpPr txBox="1">
            <a:spLocks/>
          </p:cNvSpPr>
          <p:nvPr/>
        </p:nvSpPr>
        <p:spPr bwMode="auto">
          <a:xfrm>
            <a:off x="1590674" y="1173093"/>
            <a:ext cx="10334625" cy="700087"/>
          </a:xfrm>
          <a:prstGeom prst="rect">
            <a:avLst/>
          </a:prstGeom>
          <a:noFill/>
          <a:ln w="9525">
            <a:noFill/>
            <a:miter lim="800000"/>
            <a:headEnd/>
            <a:tailEnd/>
          </a:ln>
        </p:spPr>
        <p:txBody>
          <a:bodyPr lIns="0" tIns="0" rIns="0" bIns="0" anchor="ctr">
            <a:prstTxWarp prst="textNoShape">
              <a:avLst/>
            </a:prstTxWarp>
          </a:bodyPr>
          <a:lstStyle/>
          <a:p>
            <a:pPr algn="ctr" defTabSz="914400"/>
            <a:r>
              <a:rPr lang="en-US" b="1" dirty="0" smtClean="0">
                <a:solidFill>
                  <a:srgbClr val="083763"/>
                </a:solidFill>
                <a:latin typeface="Montserrat" panose="00000500000000000000" pitchFamily="2" charset="0"/>
              </a:rPr>
              <a:t>Graphical representation of </a:t>
            </a:r>
            <a:r>
              <a:rPr lang="sr-Latn-RS" sz="2000" b="1" dirty="0" smtClean="0">
                <a:solidFill>
                  <a:srgbClr val="083763"/>
                </a:solidFill>
                <a:latin typeface="Montserrat" panose="00000500000000000000" pitchFamily="2" charset="0"/>
                <a:cs typeface="Arial" charset="0"/>
              </a:rPr>
              <a:t>the o</a:t>
            </a:r>
            <a:r>
              <a:rPr lang="sr-Latn-RS" sz="2000" b="1" dirty="0" smtClean="0">
                <a:solidFill>
                  <a:srgbClr val="083763"/>
                </a:solidFill>
                <a:latin typeface="Montserrat" panose="00000500000000000000" pitchFamily="2" charset="0"/>
                <a:ea typeface="Arial" charset="0"/>
                <a:cs typeface="Arial" charset="0"/>
              </a:rPr>
              <a:t>fficial OIV </a:t>
            </a:r>
            <a:r>
              <a:rPr lang="en-US" sz="2000" b="1" dirty="0" smtClean="0">
                <a:solidFill>
                  <a:srgbClr val="083763"/>
                </a:solidFill>
                <a:latin typeface="Montserrat" panose="00000500000000000000" pitchFamily="2" charset="0"/>
                <a:ea typeface="Arial" charset="0"/>
                <a:cs typeface="Arial" charset="0"/>
              </a:rPr>
              <a:t>NMR</a:t>
            </a:r>
            <a:r>
              <a:rPr lang="sr-Latn-RS" sz="2000" b="1" dirty="0" smtClean="0">
                <a:solidFill>
                  <a:srgbClr val="083763"/>
                </a:solidFill>
                <a:latin typeface="Montserrat" panose="00000500000000000000" pitchFamily="2" charset="0"/>
                <a:ea typeface="Arial" charset="0"/>
                <a:cs typeface="Arial" charset="0"/>
              </a:rPr>
              <a:t> method</a:t>
            </a:r>
            <a:endParaRPr lang="en-US" sz="2000" b="1" dirty="0" smtClean="0">
              <a:solidFill>
                <a:srgbClr val="083763"/>
              </a:solidFill>
              <a:latin typeface="Montserrat" panose="00000500000000000000" pitchFamily="2" charset="0"/>
              <a:ea typeface="Arial" charset="0"/>
              <a:cs typeface="Arial" charset="0"/>
            </a:endParaRPr>
          </a:p>
          <a:p>
            <a:pPr algn="ctr" defTabSz="914400"/>
            <a:r>
              <a:rPr lang="en-US" b="1" dirty="0" smtClean="0">
                <a:solidFill>
                  <a:srgbClr val="083763"/>
                </a:solidFill>
                <a:latin typeface="Montserrat" panose="00000500000000000000" pitchFamily="2" charset="0"/>
              </a:rPr>
              <a:t> (D/H)</a:t>
            </a:r>
            <a:r>
              <a:rPr lang="en-US" b="1" baseline="-25000" dirty="0" smtClean="0">
                <a:solidFill>
                  <a:srgbClr val="083763"/>
                </a:solidFill>
                <a:latin typeface="Montserrat" panose="00000500000000000000" pitchFamily="2" charset="0"/>
              </a:rPr>
              <a:t>I</a:t>
            </a:r>
            <a:r>
              <a:rPr lang="en-US" b="1" dirty="0" smtClean="0">
                <a:solidFill>
                  <a:srgbClr val="083763"/>
                </a:solidFill>
                <a:latin typeface="Montserrat" panose="00000500000000000000" pitchFamily="2" charset="0"/>
              </a:rPr>
              <a:t> vs. IRMS δ</a:t>
            </a:r>
            <a:r>
              <a:rPr lang="en-US" b="1" baseline="30000" dirty="0" smtClean="0">
                <a:solidFill>
                  <a:srgbClr val="083763"/>
                </a:solidFill>
                <a:latin typeface="Montserrat" panose="00000500000000000000" pitchFamily="2" charset="0"/>
              </a:rPr>
              <a:t>13</a:t>
            </a:r>
            <a:r>
              <a:rPr lang="en-US" b="1" dirty="0" smtClean="0">
                <a:solidFill>
                  <a:srgbClr val="083763"/>
                </a:solidFill>
                <a:latin typeface="Montserrat" panose="00000500000000000000" pitchFamily="2" charset="0"/>
              </a:rPr>
              <a:t>C values for ethanol with different botanical origin</a:t>
            </a:r>
            <a:endParaRPr lang="en-US" b="1" baseline="-25000" dirty="0">
              <a:solidFill>
                <a:srgbClr val="083763"/>
              </a:solidFill>
              <a:latin typeface="Montserrat" panose="00000500000000000000" pitchFamily="2" charset="0"/>
            </a:endParaRPr>
          </a:p>
        </p:txBody>
      </p:sp>
      <p:pic>
        <p:nvPicPr>
          <p:cNvPr id="7" name="Picture 7"/>
          <p:cNvPicPr>
            <a:picLocks noChangeAspect="1" noChangeArrowheads="1"/>
          </p:cNvPicPr>
          <p:nvPr/>
        </p:nvPicPr>
        <p:blipFill>
          <a:blip r:embed="rId4"/>
          <a:srcRect t="1389" b="2779"/>
          <a:stretch>
            <a:fillRect/>
          </a:stretch>
        </p:blipFill>
        <p:spPr bwMode="auto">
          <a:xfrm>
            <a:off x="7784189" y="1873180"/>
            <a:ext cx="4141110" cy="4329343"/>
          </a:xfrm>
          <a:prstGeom prst="rect">
            <a:avLst/>
          </a:prstGeom>
          <a:noFill/>
          <a:ln w="9525">
            <a:noFill/>
            <a:miter lim="800000"/>
            <a:headEnd/>
            <a:tailEnd/>
          </a:ln>
        </p:spPr>
      </p:pic>
      <p:sp>
        <p:nvSpPr>
          <p:cNvPr id="13" name="Rectangle 1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latin typeface="Montserrat" panose="00000500000000000000" pitchFamily="2" charset="0"/>
              </a:rPr>
              <a:t>DIFFERENTIATION OF ETHANOL’S BOTANICAL ORIGIN</a:t>
            </a:r>
            <a:endParaRPr lang="en-US" b="1" dirty="0">
              <a:latin typeface="Montserrat" panose="00000500000000000000" pitchFamily="2"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5"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12</a:t>
            </a:fld>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p:cNvSpPr>
            <a:spLocks noGrp="1" noChangeArrowheads="1"/>
          </p:cNvSpPr>
          <p:nvPr>
            <p:ph idx="4294967295"/>
          </p:nvPr>
        </p:nvSpPr>
        <p:spPr>
          <a:xfrm>
            <a:off x="1524000" y="1514475"/>
            <a:ext cx="8991600" cy="1143000"/>
          </a:xfrm>
        </p:spPr>
        <p:txBody>
          <a:bodyPr/>
          <a:lstStyle/>
          <a:p>
            <a:pPr defTabSz="912813">
              <a:lnSpc>
                <a:spcPct val="80000"/>
              </a:lnSpc>
              <a:buBlip>
                <a:blip r:embed="rId2"/>
              </a:buBlip>
            </a:pPr>
            <a:r>
              <a:rPr lang="en-US" sz="1500" dirty="0">
                <a:latin typeface="Montserrat" panose="00000500000000000000" pitchFamily="2" charset="0"/>
                <a:ea typeface="ＭＳ Ｐゴシック"/>
                <a:cs typeface="ＭＳ Ｐゴシック"/>
              </a:rPr>
              <a:t>As stated by Claude </a:t>
            </a:r>
            <a:r>
              <a:rPr lang="en-US" sz="1500" dirty="0" err="1">
                <a:latin typeface="Montserrat" panose="00000500000000000000" pitchFamily="2" charset="0"/>
                <a:ea typeface="ＭＳ Ｐゴシック"/>
                <a:cs typeface="ＭＳ Ｐゴシック"/>
              </a:rPr>
              <a:t>Guillou</a:t>
            </a:r>
            <a:r>
              <a:rPr lang="en-US" sz="1500" dirty="0">
                <a:latin typeface="Montserrat" panose="00000500000000000000" pitchFamily="2" charset="0"/>
                <a:ea typeface="ＭＳ Ｐゴシック"/>
                <a:cs typeface="ＭＳ Ｐゴシック"/>
              </a:rPr>
              <a:t>, the Team Leader of BEVABS, and his associates </a:t>
            </a:r>
            <a:r>
              <a:rPr lang="en-US" sz="1500" dirty="0" err="1">
                <a:latin typeface="Montserrat" panose="00000500000000000000" pitchFamily="2" charset="0"/>
                <a:ea typeface="ＭＳ Ｐゴシック"/>
                <a:cs typeface="ＭＳ Ｐゴシック"/>
              </a:rPr>
              <a:t>Segebarth</a:t>
            </a:r>
            <a:r>
              <a:rPr lang="en-US" sz="1500" dirty="0">
                <a:latin typeface="Montserrat" panose="00000500000000000000" pitchFamily="2" charset="0"/>
                <a:ea typeface="ＭＳ Ｐゴシック"/>
                <a:cs typeface="ＭＳ Ｐゴシック"/>
              </a:rPr>
              <a:t> Nicolas, Alonso-</a:t>
            </a:r>
            <a:r>
              <a:rPr lang="en-US" sz="1500" dirty="0" err="1">
                <a:latin typeface="Montserrat" panose="00000500000000000000" pitchFamily="2" charset="0"/>
                <a:ea typeface="ＭＳ Ｐゴシック"/>
                <a:cs typeface="ＭＳ Ｐゴシック"/>
              </a:rPr>
              <a:t>Salces</a:t>
            </a:r>
            <a:r>
              <a:rPr lang="en-US" sz="1500" dirty="0">
                <a:latin typeface="Montserrat" panose="00000500000000000000" pitchFamily="2" charset="0"/>
                <a:ea typeface="ＭＳ Ｐゴシック"/>
                <a:cs typeface="ＭＳ Ｐゴシック"/>
              </a:rPr>
              <a:t> Rosa-Maria and </a:t>
            </a:r>
            <a:r>
              <a:rPr lang="en-US" sz="1500" dirty="0" err="1">
                <a:latin typeface="Montserrat" panose="00000500000000000000" pitchFamily="2" charset="0"/>
                <a:ea typeface="ＭＳ Ｐゴシック"/>
                <a:cs typeface="ＭＳ Ｐゴシック"/>
              </a:rPr>
              <a:t>Skordi</a:t>
            </a:r>
            <a:r>
              <a:rPr lang="en-US" sz="1500" dirty="0">
                <a:latin typeface="Montserrat" panose="00000500000000000000" pitchFamily="2" charset="0"/>
                <a:ea typeface="ＭＳ Ｐゴシック"/>
                <a:cs typeface="ＭＳ Ｐゴシック"/>
              </a:rPr>
              <a:t> </a:t>
            </a:r>
            <a:r>
              <a:rPr lang="en-US" sz="1500" dirty="0" err="1">
                <a:latin typeface="Montserrat" panose="00000500000000000000" pitchFamily="2" charset="0"/>
                <a:ea typeface="ＭＳ Ｐゴシック"/>
                <a:cs typeface="ＭＳ Ｐゴシック"/>
              </a:rPr>
              <a:t>Eleni</a:t>
            </a:r>
            <a:r>
              <a:rPr lang="en-US" sz="1500" dirty="0">
                <a:latin typeface="Montserrat" panose="00000500000000000000" pitchFamily="2" charset="0"/>
                <a:ea typeface="ＭＳ Ｐゴシック"/>
                <a:cs typeface="ＭＳ Ｐゴシック"/>
              </a:rPr>
              <a:t> from IHCP (Institute for Health and Consumer Protection) in the Scientific and Technical Report which was published under the title “Analysis and Characterization of Alcoholic Products” in JRC (Joint Research Center) Bulletin (2008):</a:t>
            </a:r>
          </a:p>
        </p:txBody>
      </p:sp>
      <p:sp>
        <p:nvSpPr>
          <p:cNvPr id="77826" name="Rectangle 7"/>
          <p:cNvSpPr>
            <a:spLocks noChangeArrowheads="1"/>
          </p:cNvSpPr>
          <p:nvPr/>
        </p:nvSpPr>
        <p:spPr bwMode="auto">
          <a:xfrm>
            <a:off x="1905000" y="2282456"/>
            <a:ext cx="8229600" cy="533400"/>
          </a:xfrm>
          <a:prstGeom prst="rect">
            <a:avLst/>
          </a:prstGeom>
          <a:noFill/>
          <a:ln w="9525">
            <a:noFill/>
            <a:miter lim="800000"/>
            <a:headEnd/>
            <a:tailEnd/>
          </a:ln>
        </p:spPr>
        <p:txBody>
          <a:bodyPr/>
          <a:lstStyle/>
          <a:p>
            <a:pPr marL="341313" indent="-341313" algn="ctr" defTabSz="912813">
              <a:lnSpc>
                <a:spcPct val="90000"/>
              </a:lnSpc>
              <a:spcBef>
                <a:spcPct val="20000"/>
              </a:spcBef>
            </a:pPr>
            <a:r>
              <a:rPr lang="sr-Latn-CS" b="1" dirty="0">
                <a:solidFill>
                  <a:srgbClr val="132B80"/>
                </a:solidFill>
              </a:rPr>
              <a:t> </a:t>
            </a:r>
            <a:endParaRPr lang="en-US" b="1" dirty="0">
              <a:solidFill>
                <a:srgbClr val="132B80"/>
              </a:solidFill>
            </a:endParaRPr>
          </a:p>
        </p:txBody>
      </p:sp>
      <p:sp>
        <p:nvSpPr>
          <p:cNvPr id="77827" name="Rectangle 22"/>
          <p:cNvSpPr>
            <a:spLocks noChangeArrowheads="1"/>
          </p:cNvSpPr>
          <p:nvPr/>
        </p:nvSpPr>
        <p:spPr bwMode="auto">
          <a:xfrm>
            <a:off x="1524000" y="2654301"/>
            <a:ext cx="8839200" cy="1986147"/>
          </a:xfrm>
          <a:prstGeom prst="rect">
            <a:avLst/>
          </a:prstGeom>
          <a:noFill/>
          <a:ln w="9525">
            <a:noFill/>
            <a:miter lim="800000"/>
            <a:headEnd/>
            <a:tailEnd/>
          </a:ln>
        </p:spPr>
        <p:txBody>
          <a:bodyPr/>
          <a:lstStyle/>
          <a:p>
            <a:pPr marL="341313" indent="-341313" defTabSz="912813">
              <a:lnSpc>
                <a:spcPct val="80000"/>
              </a:lnSpc>
              <a:spcBef>
                <a:spcPct val="20000"/>
              </a:spcBef>
              <a:buBlip>
                <a:blip r:embed="rId2"/>
              </a:buBlip>
            </a:pPr>
            <a:r>
              <a:rPr lang="en-US" sz="1500" dirty="0">
                <a:latin typeface="Montserrat" panose="00000500000000000000" pitchFamily="2" charset="0"/>
              </a:rPr>
              <a:t>“…A sample is considered problematic if its ethanol (D/H)</a:t>
            </a:r>
            <a:r>
              <a:rPr lang="en-US" sz="1500" baseline="-25000" dirty="0">
                <a:latin typeface="Montserrat" panose="00000500000000000000" pitchFamily="2" charset="0"/>
              </a:rPr>
              <a:t>I</a:t>
            </a:r>
            <a:r>
              <a:rPr lang="en-US" sz="1500" dirty="0">
                <a:latin typeface="Montserrat" panose="00000500000000000000" pitchFamily="2" charset="0"/>
              </a:rPr>
              <a:t> value falls out of the natural range. In the case of wine for instance, values under 99 ppm to 105 ppm </a:t>
            </a:r>
            <a:r>
              <a:rPr lang="en-US" sz="1500" b="1" u="sng" dirty="0">
                <a:latin typeface="Montserrat" panose="00000500000000000000" pitchFamily="2" charset="0"/>
              </a:rPr>
              <a:t>are suspicious</a:t>
            </a:r>
            <a:r>
              <a:rPr lang="en-US" sz="1500" dirty="0">
                <a:latin typeface="Montserrat" panose="00000500000000000000" pitchFamily="2" charset="0"/>
              </a:rPr>
              <a:t>. If average values for (D/H)</a:t>
            </a:r>
            <a:r>
              <a:rPr lang="en-US" sz="1500" baseline="-25000" dirty="0">
                <a:latin typeface="Montserrat" panose="00000500000000000000" pitchFamily="2" charset="0"/>
              </a:rPr>
              <a:t>I</a:t>
            </a:r>
            <a:r>
              <a:rPr lang="en-US" sz="1500" dirty="0">
                <a:latin typeface="Montserrat" panose="00000500000000000000" pitchFamily="2" charset="0"/>
              </a:rPr>
              <a:t> are considered, then an evaluation of the detection limit for ethanol addition can be made for the different possible ethanol sources (Table 1). This is only indicative since </a:t>
            </a:r>
            <a:r>
              <a:rPr lang="en-US" sz="1500" b="1" u="sng" dirty="0">
                <a:latin typeface="Montserrat" panose="00000500000000000000" pitchFamily="2" charset="0"/>
              </a:rPr>
              <a:t>with this approach the addition of beet ethanol to a wine with high (D/H)</a:t>
            </a:r>
            <a:r>
              <a:rPr lang="en-US" sz="1500" b="1" u="sng" baseline="-25000" dirty="0">
                <a:latin typeface="Montserrat" panose="00000500000000000000" pitchFamily="2" charset="0"/>
              </a:rPr>
              <a:t>I</a:t>
            </a:r>
            <a:r>
              <a:rPr lang="en-US" sz="1500" b="1" u="sng" dirty="0">
                <a:latin typeface="Montserrat" panose="00000500000000000000" pitchFamily="2" charset="0"/>
              </a:rPr>
              <a:t> value (105 ppm) would be detected only if its proportion is superior to 50%!</a:t>
            </a:r>
            <a:r>
              <a:rPr lang="en-US" sz="1500" dirty="0">
                <a:latin typeface="Montserrat" panose="00000500000000000000" pitchFamily="2" charset="0"/>
              </a:rPr>
              <a:t> If the geographic origin of the wine is known, then the natural (D/H)</a:t>
            </a:r>
            <a:r>
              <a:rPr lang="en-US" sz="1500" baseline="-25000" dirty="0">
                <a:latin typeface="Montserrat" panose="00000500000000000000" pitchFamily="2" charset="0"/>
              </a:rPr>
              <a:t>I</a:t>
            </a:r>
            <a:r>
              <a:rPr lang="en-US" sz="1500" dirty="0">
                <a:latin typeface="Montserrat" panose="00000500000000000000" pitchFamily="2" charset="0"/>
              </a:rPr>
              <a:t> range can be reduced and the detection limit refined: it is case-to-case work necessitating supplementary information on the wine (grape growing region, for instance). With this method, addition to wine of ethanol from distilled wine or fruit wines (apples, etc.) cannot be detected (all fruit alcohols have similar D/H ranges). </a:t>
            </a:r>
            <a:r>
              <a:rPr lang="en-US" sz="1500" b="1" u="sng" dirty="0">
                <a:latin typeface="Montserrat" panose="00000500000000000000" pitchFamily="2" charset="0"/>
              </a:rPr>
              <a:t>If the ethanol added comes from grain, it will be detected only if its proportion is higher than 70%.”</a:t>
            </a:r>
          </a:p>
        </p:txBody>
      </p:sp>
      <p:sp>
        <p:nvSpPr>
          <p:cNvPr id="12" name="Rectangle 11"/>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CS" b="1" dirty="0" smtClean="0">
                <a:solidFill>
                  <a:schemeClr val="bg1"/>
                </a:solidFill>
              </a:rPr>
              <a:t>INDUSTRY COMMENTS ABOUT </a:t>
            </a:r>
            <a:r>
              <a:rPr lang="sr-Latn-RS" b="1" dirty="0" smtClean="0">
                <a:solidFill>
                  <a:schemeClr val="bg1"/>
                </a:solidFill>
                <a:latin typeface="Calibri  "/>
                <a:cs typeface="Arial" charset="0"/>
              </a:rPr>
              <a:t>O</a:t>
            </a:r>
            <a:r>
              <a:rPr lang="sr-Latn-RS" b="1" dirty="0" smtClean="0">
                <a:solidFill>
                  <a:schemeClr val="bg1"/>
                </a:solidFill>
                <a:latin typeface="Calibri  "/>
                <a:ea typeface="Arial" charset="0"/>
                <a:cs typeface="Arial" charset="0"/>
              </a:rPr>
              <a:t>FFICIAL OIV </a:t>
            </a:r>
            <a:r>
              <a:rPr lang="en-US" b="1" dirty="0" smtClean="0">
                <a:solidFill>
                  <a:schemeClr val="bg1"/>
                </a:solidFill>
                <a:latin typeface="Calibri  "/>
                <a:ea typeface="Arial" charset="0"/>
                <a:cs typeface="Arial" charset="0"/>
              </a:rPr>
              <a:t>NMR</a:t>
            </a:r>
            <a:r>
              <a:rPr lang="sr-Latn-RS" b="1" dirty="0" smtClean="0">
                <a:solidFill>
                  <a:schemeClr val="bg1"/>
                </a:solidFill>
                <a:latin typeface="Calibri  "/>
                <a:ea typeface="Arial" charset="0"/>
                <a:cs typeface="Arial" charset="0"/>
              </a:rPr>
              <a:t> METHOD</a:t>
            </a:r>
            <a:endParaRPr lang="en-US"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4"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13</a:t>
            </a:fld>
            <a:endParaRPr lang="en-US"/>
          </a:p>
        </p:txBody>
      </p:sp>
    </p:spTree>
    <p:extLst>
      <p:ext uri="{BB962C8B-B14F-4D97-AF65-F5344CB8AC3E}">
        <p14:creationId xmlns:p14="http://schemas.microsoft.com/office/powerpoint/2010/main" val="38461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idx="1"/>
          </p:nvPr>
        </p:nvSpPr>
        <p:spPr>
          <a:xfrm>
            <a:off x="1981200" y="4514850"/>
            <a:ext cx="8229600" cy="533400"/>
          </a:xfrm>
        </p:spPr>
        <p:txBody>
          <a:bodyPr/>
          <a:lstStyle/>
          <a:p>
            <a:pPr defTabSz="912813">
              <a:lnSpc>
                <a:spcPct val="80000"/>
              </a:lnSpc>
              <a:buNone/>
            </a:pPr>
            <a:r>
              <a:rPr lang="en-US" sz="1200" b="1" dirty="0">
                <a:latin typeface="Montserrat" panose="00000500000000000000" pitchFamily="2" charset="0"/>
                <a:ea typeface="ＭＳ Ｐゴシック"/>
                <a:cs typeface="ＭＳ Ｐゴシック"/>
              </a:rPr>
              <a:t>Table 1: </a:t>
            </a:r>
            <a:r>
              <a:rPr lang="en-US" sz="1200" dirty="0">
                <a:latin typeface="Montserrat" panose="00000500000000000000" pitchFamily="2" charset="0"/>
                <a:ea typeface="ＭＳ Ｐゴシック"/>
                <a:cs typeface="ＭＳ Ｐゴシック"/>
              </a:rPr>
              <a:t>Natural (D/H)</a:t>
            </a:r>
            <a:r>
              <a:rPr lang="en-US" sz="1200" baseline="-25000" dirty="0">
                <a:latin typeface="Montserrat" panose="00000500000000000000" pitchFamily="2" charset="0"/>
                <a:ea typeface="ＭＳ Ｐゴシック"/>
                <a:cs typeface="ＭＳ Ｐゴシック"/>
              </a:rPr>
              <a:t>I</a:t>
            </a:r>
            <a:r>
              <a:rPr lang="en-US" sz="1200" dirty="0">
                <a:latin typeface="Montserrat" panose="00000500000000000000" pitchFamily="2" charset="0"/>
                <a:ea typeface="ＭＳ Ｐゴシック"/>
                <a:cs typeface="ＭＳ Ｐゴシック"/>
              </a:rPr>
              <a:t> range for various ethanol source and calculation of the detection limit for the addition to wine of </a:t>
            </a:r>
            <a:r>
              <a:rPr lang="en-US" sz="1200" dirty="0" smtClean="0">
                <a:latin typeface="Montserrat" panose="00000500000000000000" pitchFamily="2" charset="0"/>
                <a:ea typeface="ＭＳ Ｐゴシック"/>
                <a:cs typeface="ＭＳ Ｐゴシック"/>
              </a:rPr>
              <a:t>ethanol </a:t>
            </a:r>
            <a:r>
              <a:rPr lang="en-US" sz="1200" dirty="0">
                <a:latin typeface="Montserrat" panose="00000500000000000000" pitchFamily="2" charset="0"/>
                <a:ea typeface="ＭＳ Ｐゴシック"/>
                <a:cs typeface="ＭＳ Ｐゴシック"/>
              </a:rPr>
              <a:t>for the different ethanol sources (considering average values). </a:t>
            </a:r>
            <a:r>
              <a:rPr lang="en-US" sz="1200" dirty="0" err="1">
                <a:latin typeface="Montserrat" panose="00000500000000000000" pitchFamily="2" charset="0"/>
                <a:ea typeface="ＭＳ Ｐゴシック"/>
                <a:cs typeface="ＭＳ Ｐゴシック"/>
              </a:rPr>
              <a:t>n.d.</a:t>
            </a:r>
            <a:r>
              <a:rPr lang="en-US" sz="1200" dirty="0">
                <a:latin typeface="Montserrat" panose="00000500000000000000" pitchFamily="2" charset="0"/>
                <a:ea typeface="ＭＳ Ｐゴシック"/>
                <a:cs typeface="ＭＳ Ｐゴシック"/>
              </a:rPr>
              <a:t> = not detectable</a:t>
            </a:r>
            <a:r>
              <a:rPr lang="en-US" sz="1000" dirty="0">
                <a:latin typeface="Montserrat" panose="00000500000000000000" pitchFamily="2" charset="0"/>
                <a:ea typeface="ＭＳ Ｐゴシック"/>
                <a:cs typeface="ＭＳ Ｐゴシック"/>
              </a:rPr>
              <a:t> </a:t>
            </a:r>
          </a:p>
        </p:txBody>
      </p:sp>
      <p:sp>
        <p:nvSpPr>
          <p:cNvPr id="78867" name="Rectangle 8"/>
          <p:cNvSpPr>
            <a:spLocks noChangeArrowheads="1"/>
          </p:cNvSpPr>
          <p:nvPr/>
        </p:nvSpPr>
        <p:spPr bwMode="auto">
          <a:xfrm>
            <a:off x="1981200" y="1939925"/>
            <a:ext cx="8229600" cy="533400"/>
          </a:xfrm>
          <a:prstGeom prst="rect">
            <a:avLst/>
          </a:prstGeom>
          <a:noFill/>
          <a:ln w="9525">
            <a:noFill/>
            <a:miter lim="800000"/>
            <a:headEnd/>
            <a:tailEnd/>
          </a:ln>
        </p:spPr>
        <p:txBody>
          <a:bodyPr/>
          <a:lstStyle/>
          <a:p>
            <a:pPr marL="341313" indent="-341313" algn="ctr" defTabSz="912813">
              <a:lnSpc>
                <a:spcPct val="90000"/>
              </a:lnSpc>
              <a:spcBef>
                <a:spcPct val="20000"/>
              </a:spcBef>
            </a:pPr>
            <a:endParaRPr lang="en-US" b="1" dirty="0">
              <a:solidFill>
                <a:srgbClr val="132B80"/>
              </a:solidFill>
            </a:endParaRPr>
          </a:p>
        </p:txBody>
      </p:sp>
      <p:sp>
        <p:nvSpPr>
          <p:cNvPr id="78868" name="Rectangle 3"/>
          <p:cNvSpPr>
            <a:spLocks noChangeArrowheads="1"/>
          </p:cNvSpPr>
          <p:nvPr/>
        </p:nvSpPr>
        <p:spPr bwMode="auto">
          <a:xfrm>
            <a:off x="1981200" y="5019675"/>
            <a:ext cx="9144000" cy="685800"/>
          </a:xfrm>
          <a:prstGeom prst="rect">
            <a:avLst/>
          </a:prstGeom>
          <a:noFill/>
          <a:ln w="9525">
            <a:noFill/>
            <a:miter lim="800000"/>
            <a:headEnd/>
            <a:tailEnd/>
          </a:ln>
        </p:spPr>
        <p:txBody>
          <a:bodyPr/>
          <a:lstStyle/>
          <a:p>
            <a:pPr marL="341313" indent="-341313" defTabSz="912813" eaLnBrk="0" hangingPunct="0">
              <a:lnSpc>
                <a:spcPct val="80000"/>
              </a:lnSpc>
              <a:spcBef>
                <a:spcPct val="20000"/>
              </a:spcBef>
            </a:pPr>
            <a:r>
              <a:rPr lang="sr-Latn-CS" sz="1400" b="1" dirty="0">
                <a:latin typeface="Montserrat" panose="00000500000000000000" pitchFamily="2" charset="0"/>
              </a:rPr>
              <a:t>Source</a:t>
            </a:r>
            <a:r>
              <a:rPr lang="en-US" sz="1400" dirty="0">
                <a:latin typeface="Montserrat" panose="00000500000000000000" pitchFamily="2" charset="0"/>
              </a:rPr>
              <a:t>: The Scientific and Technical Report which was published under the title “Analysis and Characterization of </a:t>
            </a:r>
            <a:r>
              <a:rPr lang="en-US" sz="1400" dirty="0" smtClean="0">
                <a:latin typeface="Montserrat" panose="00000500000000000000" pitchFamily="2" charset="0"/>
              </a:rPr>
              <a:t>Alcoholic </a:t>
            </a:r>
            <a:r>
              <a:rPr lang="en-US" sz="1400" dirty="0">
                <a:latin typeface="Montserrat" panose="00000500000000000000" pitchFamily="2" charset="0"/>
              </a:rPr>
              <a:t>Products” by Claude </a:t>
            </a:r>
            <a:r>
              <a:rPr lang="en-US" sz="1400" dirty="0" err="1">
                <a:latin typeface="Montserrat" panose="00000500000000000000" pitchFamily="2" charset="0"/>
              </a:rPr>
              <a:t>Guillou</a:t>
            </a:r>
            <a:r>
              <a:rPr lang="en-US" sz="1400" dirty="0">
                <a:latin typeface="Montserrat" panose="00000500000000000000" pitchFamily="2" charset="0"/>
              </a:rPr>
              <a:t>, </a:t>
            </a:r>
            <a:r>
              <a:rPr lang="en-US" sz="1400" dirty="0" err="1">
                <a:latin typeface="Montserrat" panose="00000500000000000000" pitchFamily="2" charset="0"/>
              </a:rPr>
              <a:t>Segebarth</a:t>
            </a:r>
            <a:r>
              <a:rPr lang="en-US" sz="1400" dirty="0">
                <a:latin typeface="Montserrat" panose="00000500000000000000" pitchFamily="2" charset="0"/>
              </a:rPr>
              <a:t> Nicolas, Alonso-</a:t>
            </a:r>
            <a:r>
              <a:rPr lang="en-US" sz="1400" dirty="0" err="1">
                <a:latin typeface="Montserrat" panose="00000500000000000000" pitchFamily="2" charset="0"/>
              </a:rPr>
              <a:t>Salces</a:t>
            </a:r>
            <a:r>
              <a:rPr lang="en-US" sz="1400" dirty="0">
                <a:latin typeface="Montserrat" panose="00000500000000000000" pitchFamily="2" charset="0"/>
              </a:rPr>
              <a:t> Rosa-Maria and </a:t>
            </a:r>
            <a:r>
              <a:rPr lang="en-US" sz="1400" dirty="0" err="1">
                <a:latin typeface="Montserrat" panose="00000500000000000000" pitchFamily="2" charset="0"/>
              </a:rPr>
              <a:t>Skordi</a:t>
            </a:r>
            <a:r>
              <a:rPr lang="en-US" sz="1400" dirty="0">
                <a:latin typeface="Montserrat" panose="00000500000000000000" pitchFamily="2" charset="0"/>
              </a:rPr>
              <a:t> </a:t>
            </a:r>
            <a:r>
              <a:rPr lang="en-US" sz="1400" dirty="0" err="1">
                <a:latin typeface="Montserrat" panose="00000500000000000000" pitchFamily="2" charset="0"/>
              </a:rPr>
              <a:t>Eleni</a:t>
            </a:r>
            <a:r>
              <a:rPr lang="en-US" sz="1400" dirty="0">
                <a:latin typeface="Montserrat" panose="00000500000000000000" pitchFamily="2" charset="0"/>
              </a:rPr>
              <a:t> from IHCP </a:t>
            </a:r>
            <a:r>
              <a:rPr lang="en-US" sz="1400" dirty="0" smtClean="0">
                <a:latin typeface="Montserrat" panose="00000500000000000000" pitchFamily="2" charset="0"/>
              </a:rPr>
              <a:t>(</a:t>
            </a:r>
            <a:r>
              <a:rPr lang="en-US" sz="1400" dirty="0">
                <a:latin typeface="Montserrat" panose="00000500000000000000" pitchFamily="2" charset="0"/>
              </a:rPr>
              <a:t>Institute for Health and Consumer Protection published in JRC (Joint Research Center) Bulletin (2008).</a:t>
            </a:r>
          </a:p>
        </p:txBody>
      </p:sp>
      <p:graphicFrame>
        <p:nvGraphicFramePr>
          <p:cNvPr id="78871" name="Group 23"/>
          <p:cNvGraphicFramePr>
            <a:graphicFrameLocks noGrp="1"/>
          </p:cNvGraphicFramePr>
          <p:nvPr>
            <p:extLst>
              <p:ext uri="{D42A27DB-BD31-4B8C-83A1-F6EECF244321}">
                <p14:modId xmlns:p14="http://schemas.microsoft.com/office/powerpoint/2010/main" val="2956551940"/>
              </p:ext>
            </p:extLst>
          </p:nvPr>
        </p:nvGraphicFramePr>
        <p:xfrm>
          <a:off x="1981200" y="1435100"/>
          <a:ext cx="8229600" cy="2992184"/>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066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Ethanol source</a:t>
                      </a: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(D/H)</a:t>
                      </a:r>
                      <a:r>
                        <a:rPr kumimoji="0" lang="en-US" sz="1400" b="1" i="0" u="none" strike="noStrike" cap="none" normalizeH="0" baseline="-25000" smtClean="0">
                          <a:ln>
                            <a:noFill/>
                          </a:ln>
                          <a:solidFill>
                            <a:schemeClr val="tx1"/>
                          </a:solidFill>
                          <a:effectLst/>
                          <a:latin typeface="Montserrat" panose="00000500000000000000" pitchFamily="2" charset="0"/>
                          <a:ea typeface="ＭＳ Ｐゴシック"/>
                          <a:cs typeface="ＭＳ Ｐゴシック"/>
                        </a:rPr>
                        <a:t>I</a:t>
                      </a: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 /ppm</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Natural</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range</a:t>
                      </a: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Minimum proportion</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of added ethanol in</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wine (102 ppm) for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addition detection</a:t>
                      </a: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(D/H)</a:t>
                      </a:r>
                      <a:r>
                        <a:rPr kumimoji="0" lang="en-US" sz="1400" b="1" i="0" u="none" strike="noStrike" cap="none" normalizeH="0" baseline="-25000" smtClean="0">
                          <a:ln>
                            <a:noFill/>
                          </a:ln>
                          <a:solidFill>
                            <a:schemeClr val="tx1"/>
                          </a:solidFill>
                          <a:effectLst/>
                          <a:latin typeface="Montserrat" panose="00000500000000000000" pitchFamily="2" charset="0"/>
                          <a:ea typeface="ＭＳ Ｐゴシック"/>
                          <a:cs typeface="ＭＳ Ｐゴシック"/>
                        </a:rPr>
                        <a:t>I </a:t>
                      </a: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/ppm</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in wine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ethanol addition</a:t>
                      </a: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92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Grape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Beet sugar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Cane sugar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Grain</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Potato</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Fruits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Montserrat" panose="00000500000000000000" pitchFamily="2" charset="0"/>
                          <a:ea typeface="ＭＳ Ｐゴシック"/>
                          <a:cs typeface="ＭＳ Ｐゴシック"/>
                        </a:rPr>
                        <a:t>Synthetic alcohol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99-105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91-93</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108-110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96-99</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93-95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97-104</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123-124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35%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50%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70%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40%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100%</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15%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98.5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105.5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98.85</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98.8</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100.5 (</a:t>
                      </a:r>
                      <a:r>
                        <a:rPr kumimoji="0" lang="en-US" sz="1400" b="0" i="0" u="none" strike="noStrike" cap="none" normalizeH="0" baseline="0" dirty="0" err="1" smtClean="0">
                          <a:ln>
                            <a:noFill/>
                          </a:ln>
                          <a:solidFill>
                            <a:schemeClr val="tx1"/>
                          </a:solidFill>
                          <a:effectLst/>
                          <a:latin typeface="Montserrat" panose="00000500000000000000" pitchFamily="2" charset="0"/>
                          <a:ea typeface="ＭＳ Ｐゴシック"/>
                          <a:cs typeface="ＭＳ Ｐゴシック"/>
                        </a:rPr>
                        <a:t>n.d.</a:t>
                      </a: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Montserrat" panose="00000500000000000000" pitchFamily="2" charset="0"/>
                          <a:ea typeface="ＭＳ Ｐゴシック"/>
                          <a:cs typeface="ＭＳ Ｐゴシック"/>
                        </a:rPr>
                        <a:t>105.2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3" name="Rectangle 1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chemeClr val="bg1"/>
                </a:solidFill>
                <a:latin typeface="Montserrat" panose="00000500000000000000" pitchFamily="2" charset="0"/>
                <a:cs typeface="Arial" charset="0"/>
              </a:rPr>
              <a:t>THE O</a:t>
            </a:r>
            <a:r>
              <a:rPr lang="sr-Latn-RS" b="1" dirty="0" smtClean="0">
                <a:solidFill>
                  <a:schemeClr val="bg1"/>
                </a:solidFill>
                <a:latin typeface="Montserrat" panose="00000500000000000000" pitchFamily="2" charset="0"/>
                <a:ea typeface="Arial" charset="0"/>
                <a:cs typeface="Arial" charset="0"/>
              </a:rPr>
              <a:t>FFICIAL OIV </a:t>
            </a:r>
            <a:r>
              <a:rPr lang="en-US" b="1" dirty="0" smtClean="0">
                <a:solidFill>
                  <a:schemeClr val="bg1"/>
                </a:solidFill>
                <a:latin typeface="Montserrat" panose="00000500000000000000" pitchFamily="2" charset="0"/>
                <a:ea typeface="Arial" charset="0"/>
                <a:cs typeface="Arial" charset="0"/>
              </a:rPr>
              <a:t>NMR</a:t>
            </a:r>
            <a:r>
              <a:rPr lang="sr-Latn-RS" b="1" dirty="0" smtClean="0">
                <a:solidFill>
                  <a:schemeClr val="bg1"/>
                </a:solidFill>
                <a:latin typeface="Montserrat" panose="00000500000000000000" pitchFamily="2" charset="0"/>
                <a:ea typeface="Arial" charset="0"/>
                <a:cs typeface="Arial" charset="0"/>
              </a:rPr>
              <a:t> METHOD</a:t>
            </a:r>
            <a:r>
              <a:rPr lang="en-US" b="1" dirty="0" smtClean="0">
                <a:solidFill>
                  <a:schemeClr val="bg1"/>
                </a:solidFill>
                <a:latin typeface="Montserrat" panose="00000500000000000000" pitchFamily="2" charset="0"/>
                <a:ea typeface="Calibri" charset="0"/>
                <a:cs typeface="Calibri" charset="0"/>
              </a:rPr>
              <a:t> </a:t>
            </a:r>
            <a:r>
              <a:rPr lang="sr-Latn-RS" b="1" dirty="0" smtClean="0">
                <a:solidFill>
                  <a:schemeClr val="bg1"/>
                </a:solidFill>
                <a:latin typeface="Montserrat" panose="00000500000000000000" pitchFamily="2" charset="0"/>
                <a:cs typeface="Times New Roman" pitchFamily="18" charset="0"/>
              </a:rPr>
              <a:t>F</a:t>
            </a:r>
            <a:r>
              <a:rPr lang="en-US" b="1" dirty="0" smtClean="0">
                <a:solidFill>
                  <a:schemeClr val="bg1"/>
                </a:solidFill>
                <a:latin typeface="Montserrat" panose="00000500000000000000" pitchFamily="2" charset="0"/>
                <a:cs typeface="Times New Roman" pitchFamily="18" charset="0"/>
              </a:rPr>
              <a:t>EEDBACK</a:t>
            </a:r>
            <a:endParaRPr lang="en-US" b="1" dirty="0">
              <a:solidFill>
                <a:schemeClr val="bg1"/>
              </a:solidFill>
              <a:latin typeface="Montserrat" panose="00000500000000000000" pitchFamily="2"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5"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14</a:t>
            </a:fld>
            <a:endParaRPr lang="en-US"/>
          </a:p>
        </p:txBody>
      </p:sp>
    </p:spTree>
    <p:extLst>
      <p:ext uri="{BB962C8B-B14F-4D97-AF65-F5344CB8AC3E}">
        <p14:creationId xmlns:p14="http://schemas.microsoft.com/office/powerpoint/2010/main" val="4061573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1524000" y="1809310"/>
            <a:ext cx="9144000" cy="533400"/>
          </a:xfrm>
          <a:prstGeom prst="rect">
            <a:avLst/>
          </a:prstGeom>
          <a:noFill/>
          <a:ln w="9525">
            <a:noFill/>
            <a:miter lim="800000"/>
            <a:headEnd/>
            <a:tailEnd/>
          </a:ln>
        </p:spPr>
        <p:txBody>
          <a:bodyPr/>
          <a:lstStyle/>
          <a:p>
            <a:pPr marL="341313" indent="-341313" algn="ctr" defTabSz="912813"/>
            <a:endParaRPr lang="en-US" sz="2000" b="1" dirty="0">
              <a:solidFill>
                <a:srgbClr val="132B80"/>
              </a:solidFill>
            </a:endParaRPr>
          </a:p>
        </p:txBody>
      </p:sp>
      <p:sp>
        <p:nvSpPr>
          <p:cNvPr id="107523" name="Rectangle 3"/>
          <p:cNvSpPr>
            <a:spLocks noChangeArrowheads="1"/>
          </p:cNvSpPr>
          <p:nvPr/>
        </p:nvSpPr>
        <p:spPr bwMode="auto">
          <a:xfrm>
            <a:off x="447675" y="2258978"/>
            <a:ext cx="6020466" cy="2438400"/>
          </a:xfrm>
          <a:prstGeom prst="rect">
            <a:avLst/>
          </a:prstGeom>
          <a:noFill/>
          <a:ln w="9525">
            <a:noFill/>
            <a:miter lim="800000"/>
            <a:headEnd/>
            <a:tailEnd/>
          </a:ln>
        </p:spPr>
        <p:txBody>
          <a:bodyPr/>
          <a:lstStyle/>
          <a:p>
            <a:pPr marL="342900" indent="-342900" defTabSz="914400" eaLnBrk="0" hangingPunct="0">
              <a:lnSpc>
                <a:spcPct val="90000"/>
              </a:lnSpc>
              <a:spcBef>
                <a:spcPct val="20000"/>
              </a:spcBef>
              <a:buBlip>
                <a:blip r:embed="rId3"/>
              </a:buBlip>
            </a:pPr>
            <a:r>
              <a:rPr lang="en-US" sz="1800" dirty="0">
                <a:latin typeface="Montserrat" panose="00000500000000000000" pitchFamily="2" charset="0"/>
              </a:rPr>
              <a:t>The </a:t>
            </a:r>
            <a:r>
              <a:rPr lang="en-US" sz="1800" dirty="0" smtClean="0">
                <a:latin typeface="Montserrat" panose="00000500000000000000" pitchFamily="2" charset="0"/>
              </a:rPr>
              <a:t>EIM-IRMS</a:t>
            </a:r>
            <a:r>
              <a:rPr lang="sr-Latn-RS" sz="1800" baseline="30000" dirty="0" smtClean="0">
                <a:latin typeface="Montserrat" panose="00000500000000000000" pitchFamily="2" charset="0"/>
                <a:cs typeface="Times New Roman" pitchFamily="18" charset="0"/>
              </a:rPr>
              <a:t>TM</a:t>
            </a:r>
            <a:r>
              <a:rPr lang="en-US" sz="1800" dirty="0" smtClean="0">
                <a:latin typeface="Montserrat" panose="00000500000000000000" pitchFamily="2" charset="0"/>
              </a:rPr>
              <a:t> </a:t>
            </a:r>
            <a:r>
              <a:rPr lang="en-US" sz="1800" dirty="0">
                <a:latin typeface="Montserrat" panose="00000500000000000000" pitchFamily="2" charset="0"/>
              </a:rPr>
              <a:t>method shown here expresses a much larger free space between clusters for beet sugar and grape. </a:t>
            </a:r>
          </a:p>
          <a:p>
            <a:pPr marL="342900" indent="-342900" defTabSz="914400" eaLnBrk="0" hangingPunct="0">
              <a:lnSpc>
                <a:spcPct val="90000"/>
              </a:lnSpc>
              <a:spcBef>
                <a:spcPct val="20000"/>
              </a:spcBef>
              <a:buBlip>
                <a:blip r:embed="rId3"/>
              </a:buBlip>
            </a:pPr>
            <a:r>
              <a:rPr lang="en-US" sz="1800" dirty="0">
                <a:latin typeface="Montserrat" panose="00000500000000000000" pitchFamily="2" charset="0"/>
              </a:rPr>
              <a:t>The difference between mean </a:t>
            </a:r>
            <a:r>
              <a:rPr lang="sr-Latn-RS" sz="1800" dirty="0">
                <a:latin typeface="Montserrat" panose="00000500000000000000" pitchFamily="2" charset="0"/>
              </a:rPr>
              <a:t>ethanol</a:t>
            </a:r>
            <a:r>
              <a:rPr lang="en-US" sz="1800" dirty="0">
                <a:latin typeface="Montserrat" panose="00000500000000000000" pitchFamily="2" charset="0"/>
              </a:rPr>
              <a:t> </a:t>
            </a:r>
            <a:r>
              <a:rPr lang="el-GR" sz="1800" dirty="0">
                <a:latin typeface="Times New Roman" pitchFamily="18" charset="0"/>
                <a:cs typeface="Times New Roman" pitchFamily="18" charset="0"/>
              </a:rPr>
              <a:t>δ</a:t>
            </a:r>
            <a:r>
              <a:rPr lang="en-US" sz="1800" dirty="0">
                <a:latin typeface="Montserrat" panose="00000500000000000000" pitchFamily="2" charset="0"/>
              </a:rPr>
              <a:t>D</a:t>
            </a:r>
            <a:r>
              <a:rPr lang="sr-Latn-RS" sz="1800" dirty="0">
                <a:latin typeface="Montserrat" panose="00000500000000000000" pitchFamily="2" charset="0"/>
              </a:rPr>
              <a:t>n</a:t>
            </a:r>
            <a:r>
              <a:rPr lang="en-US" sz="1800" dirty="0">
                <a:latin typeface="Montserrat" panose="00000500000000000000" pitchFamily="2" charset="0"/>
              </a:rPr>
              <a:t> values for grape and beet sugar is ~70‰ vs. </a:t>
            </a:r>
            <a:r>
              <a:rPr lang="sr-Latn-RS" sz="1800" dirty="0">
                <a:latin typeface="Montserrat" panose="00000500000000000000" pitchFamily="2" charset="0"/>
              </a:rPr>
              <a:t>AAWES</a:t>
            </a:r>
            <a:r>
              <a:rPr lang="en-US" sz="1800" dirty="0">
                <a:latin typeface="Montserrat" panose="00000500000000000000" pitchFamily="2" charset="0"/>
              </a:rPr>
              <a:t>, and the distance between clusters is ~40‰ vs. </a:t>
            </a:r>
            <a:r>
              <a:rPr lang="sr-Latn-RS" sz="1800" dirty="0">
                <a:latin typeface="Montserrat" panose="00000500000000000000" pitchFamily="2" charset="0"/>
              </a:rPr>
              <a:t>AAWES</a:t>
            </a:r>
            <a:r>
              <a:rPr lang="en-US" sz="1800" dirty="0">
                <a:latin typeface="Montserrat" panose="00000500000000000000" pitchFamily="2" charset="0"/>
              </a:rPr>
              <a:t>. </a:t>
            </a:r>
            <a:endParaRPr lang="sr-Latn-RS" sz="1800" dirty="0" smtClean="0">
              <a:latin typeface="Montserrat" panose="00000500000000000000" pitchFamily="2" charset="0"/>
            </a:endParaRPr>
          </a:p>
          <a:p>
            <a:pPr marL="342900" indent="-342900" defTabSz="914400" eaLnBrk="0" hangingPunct="0">
              <a:lnSpc>
                <a:spcPct val="90000"/>
              </a:lnSpc>
              <a:spcBef>
                <a:spcPct val="20000"/>
              </a:spcBef>
              <a:buBlip>
                <a:blip r:embed="rId3"/>
              </a:buBlip>
            </a:pPr>
            <a:r>
              <a:rPr lang="en-US" sz="1800" dirty="0">
                <a:latin typeface="Montserrat" panose="00000500000000000000" pitchFamily="2" charset="0"/>
              </a:rPr>
              <a:t>This allows detection of adulteration in known and unknown wine samples</a:t>
            </a:r>
            <a:r>
              <a:rPr lang="en-US" sz="1800" dirty="0" smtClean="0">
                <a:latin typeface="Montserrat" panose="00000500000000000000" pitchFamily="2" charset="0"/>
              </a:rPr>
              <a:t>.</a:t>
            </a:r>
            <a:endParaRPr lang="en-US" sz="1800" dirty="0">
              <a:latin typeface="Montserrat" panose="00000500000000000000" pitchFamily="2" charset="0"/>
            </a:endParaRPr>
          </a:p>
        </p:txBody>
      </p:sp>
      <p:sp>
        <p:nvSpPr>
          <p:cNvPr id="107540" name="Rectangle 20"/>
          <p:cNvSpPr>
            <a:spLocks noChangeArrowheads="1"/>
          </p:cNvSpPr>
          <p:nvPr/>
        </p:nvSpPr>
        <p:spPr bwMode="auto">
          <a:xfrm>
            <a:off x="447675" y="4240178"/>
            <a:ext cx="6020466" cy="914400"/>
          </a:xfrm>
          <a:prstGeom prst="rect">
            <a:avLst/>
          </a:prstGeom>
          <a:noFill/>
          <a:ln w="9525">
            <a:noFill/>
            <a:miter lim="800000"/>
            <a:headEnd/>
            <a:tailEnd/>
          </a:ln>
        </p:spPr>
        <p:txBody>
          <a:bodyPr/>
          <a:lstStyle/>
          <a:p>
            <a:pPr marL="342900" indent="-342900" defTabSz="914400">
              <a:lnSpc>
                <a:spcPct val="90000"/>
              </a:lnSpc>
              <a:spcBef>
                <a:spcPct val="20000"/>
              </a:spcBef>
              <a:buBlip>
                <a:blip r:embed="rId3"/>
              </a:buBlip>
            </a:pPr>
            <a:endParaRPr lang="en-US" sz="1800" dirty="0">
              <a:latin typeface="Montserrat" panose="00000500000000000000" pitchFamily="2"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68141" y="1265704"/>
            <a:ext cx="5447634" cy="493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1313" indent="-341313" algn="ctr" defTabSz="912813"/>
            <a:r>
              <a:rPr lang="sr-Latn-RS" sz="1800" b="1" dirty="0" smtClean="0">
                <a:solidFill>
                  <a:schemeClr val="bg1"/>
                </a:solidFill>
                <a:latin typeface="Montserrat" panose="00000500000000000000" pitchFamily="2" charset="0"/>
              </a:rPr>
              <a:t>                  </a:t>
            </a:r>
            <a:r>
              <a:rPr lang="en-US" sz="1800" b="1" dirty="0" smtClean="0">
                <a:solidFill>
                  <a:schemeClr val="bg1"/>
                </a:solidFill>
                <a:latin typeface="Montserrat" panose="00000500000000000000" pitchFamily="2" charset="0"/>
              </a:rPr>
              <a:t>EIM-IRMS</a:t>
            </a:r>
            <a:r>
              <a:rPr lang="sr-Latn-RS" sz="1800" b="1" baseline="30000" dirty="0" smtClean="0">
                <a:solidFill>
                  <a:schemeClr val="bg1"/>
                </a:solidFill>
                <a:latin typeface="Montserrat" panose="00000500000000000000" pitchFamily="2" charset="0"/>
              </a:rPr>
              <a:t>TM</a:t>
            </a:r>
            <a:r>
              <a:rPr lang="sr-Latn-RS" sz="1800" b="1" dirty="0" smtClean="0">
                <a:solidFill>
                  <a:schemeClr val="bg1"/>
                </a:solidFill>
                <a:latin typeface="Montserrat" panose="00000500000000000000" pitchFamily="2" charset="0"/>
              </a:rPr>
              <a:t> - </a:t>
            </a:r>
            <a:r>
              <a:rPr lang="en-US" sz="1800" b="1" dirty="0" smtClean="0">
                <a:solidFill>
                  <a:schemeClr val="bg1"/>
                </a:solidFill>
                <a:latin typeface="Montserrat" panose="00000500000000000000" pitchFamily="2" charset="0"/>
              </a:rPr>
              <a:t>DETECTION OF ADULTERATION IN KNOWN AND UNKNOWN WINE SAMPLES</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6"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15</a:t>
            </a:fld>
            <a:endParaRPr lang="en-US"/>
          </a:p>
        </p:txBody>
      </p:sp>
    </p:spTree>
    <p:extLst>
      <p:ext uri="{BB962C8B-B14F-4D97-AF65-F5344CB8AC3E}">
        <p14:creationId xmlns:p14="http://schemas.microsoft.com/office/powerpoint/2010/main" val="1273131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ruker500wide"/>
          <p:cNvPicPr>
            <a:picLocks noChangeAspect="1" noChangeArrowheads="1"/>
          </p:cNvPicPr>
          <p:nvPr/>
        </p:nvPicPr>
        <p:blipFill>
          <a:blip r:embed="rId3" cstate="hqprint">
            <a:extLst>
              <a:ext uri="{28A0092B-C50C-407E-A947-70E740481C1C}">
                <a14:useLocalDpi xmlns:a14="http://schemas.microsoft.com/office/drawing/2010/main"/>
              </a:ext>
            </a:extLst>
          </a:blip>
          <a:srcRect t="-241" b="-368"/>
          <a:stretch>
            <a:fillRect/>
          </a:stretch>
        </p:blipFill>
        <p:spPr bwMode="auto">
          <a:xfrm>
            <a:off x="234569" y="1763266"/>
            <a:ext cx="4858848" cy="3666553"/>
          </a:xfrm>
          <a:prstGeom prst="rect">
            <a:avLst/>
          </a:prstGeom>
          <a:noFill/>
          <a:ln w="9525">
            <a:noFill/>
            <a:miter lim="800000"/>
            <a:headEnd/>
            <a:tailEnd/>
          </a:ln>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91675" y="1763266"/>
            <a:ext cx="2200275" cy="366655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8938" y="1763268"/>
            <a:ext cx="4617537" cy="3663178"/>
          </a:xfrm>
          <a:prstGeom prst="rect">
            <a:avLst/>
          </a:prstGeom>
        </p:spPr>
      </p:pic>
      <p:sp>
        <p:nvSpPr>
          <p:cNvPr id="17" name="Rectangle 16"/>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ea typeface="ＭＳ Ｐゴシック"/>
                <a:cs typeface="ＭＳ Ｐゴシック"/>
              </a:rPr>
              <a:t>NMR VS. </a:t>
            </a:r>
            <a:r>
              <a:rPr lang="sr-Latn-RS" b="1" dirty="0" smtClean="0">
                <a:solidFill>
                  <a:schemeClr val="bg1"/>
                </a:solidFill>
                <a:latin typeface="Montserrat" panose="00000500000000000000" pitchFamily="2" charset="0"/>
                <a:ea typeface="ＭＳ Ｐゴシック"/>
                <a:cs typeface="ＭＳ Ｐゴシック"/>
              </a:rPr>
              <a:t>EIM-</a:t>
            </a:r>
            <a:r>
              <a:rPr lang="en-US" b="1" dirty="0" smtClean="0">
                <a:solidFill>
                  <a:schemeClr val="bg1"/>
                </a:solidFill>
                <a:latin typeface="Montserrat" panose="00000500000000000000" pitchFamily="2" charset="0"/>
                <a:ea typeface="ＭＳ Ｐゴシック"/>
                <a:cs typeface="ＭＳ Ｐゴシック"/>
              </a:rPr>
              <a:t>IRMS</a:t>
            </a:r>
            <a:r>
              <a:rPr lang="sr-Latn-RS" b="1" baseline="30000" dirty="0" smtClean="0">
                <a:solidFill>
                  <a:schemeClr val="bg1"/>
                </a:solidFill>
                <a:latin typeface="Montserrat" panose="00000500000000000000" pitchFamily="2" charset="0"/>
              </a:rPr>
              <a:t>TM</a:t>
            </a:r>
            <a:r>
              <a:rPr lang="en-US" b="1" dirty="0" smtClean="0">
                <a:solidFill>
                  <a:schemeClr val="bg1"/>
                </a:solidFill>
                <a:latin typeface="Montserrat" panose="00000500000000000000" pitchFamily="2" charset="0"/>
                <a:ea typeface="ＭＳ Ｐゴシック"/>
                <a:cs typeface="ＭＳ Ｐゴシック"/>
              </a:rPr>
              <a:t> SETUP</a:t>
            </a:r>
            <a:endParaRPr lang="en-US" dirty="0">
              <a:solidFill>
                <a:schemeClr val="bg1"/>
              </a:solidFill>
              <a:latin typeface="Montserrat" panose="00000500000000000000" pitchFamily="2"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9"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7"/>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16</a:t>
            </a:fld>
            <a:endParaRPr lang="en-US"/>
          </a:p>
        </p:txBody>
      </p:sp>
    </p:spTree>
    <p:extLst>
      <p:ext uri="{BB962C8B-B14F-4D97-AF65-F5344CB8AC3E}">
        <p14:creationId xmlns:p14="http://schemas.microsoft.com/office/powerpoint/2010/main" val="348859168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Placeholder 2"/>
          <p:cNvSpPr>
            <a:spLocks noGrp="1"/>
          </p:cNvSpPr>
          <p:nvPr>
            <p:ph type="body" idx="4294967295"/>
          </p:nvPr>
        </p:nvSpPr>
        <p:spPr>
          <a:xfrm>
            <a:off x="1447800" y="1154519"/>
            <a:ext cx="4572000" cy="4838700"/>
          </a:xfrm>
        </p:spPr>
        <p:txBody>
          <a:bodyPr vert="horz" wrap="square" lIns="45720" tIns="45720" rIns="45720" bIns="45720" numCol="1" anchor="t" anchorCtr="0" compatLnSpc="1">
            <a:prstTxWarp prst="textNoShape">
              <a:avLst/>
            </a:prstTxWarp>
          </a:bodyPr>
          <a:lstStyle/>
          <a:p>
            <a:pPr lvl="1" algn="ctr" eaLnBrk="1" hangingPunct="1">
              <a:buFontTx/>
              <a:buNone/>
            </a:pPr>
            <a:r>
              <a:rPr lang="en-US" sz="1300" b="1" dirty="0" smtClean="0">
                <a:solidFill>
                  <a:srgbClr val="083763"/>
                </a:solidFill>
                <a:latin typeface="Montserrat" panose="00000500000000000000" pitchFamily="2" charset="0"/>
                <a:ea typeface="Arial" charset="0"/>
                <a:cs typeface="Arial" charset="0"/>
              </a:rPr>
              <a:t>EIM-IRMS</a:t>
            </a:r>
            <a:r>
              <a:rPr lang="sr-Latn-RS" sz="1300" b="1" baseline="30000" dirty="0" smtClean="0">
                <a:solidFill>
                  <a:srgbClr val="083763"/>
                </a:solidFill>
                <a:latin typeface="Montserrat" panose="00000500000000000000" pitchFamily="2" charset="0"/>
                <a:ea typeface="Arial" charset="0"/>
                <a:cs typeface="Arial" charset="0"/>
              </a:rPr>
              <a:t>TM</a:t>
            </a:r>
            <a:endParaRPr lang="en-US" sz="1300" b="1" dirty="0">
              <a:solidFill>
                <a:srgbClr val="083763"/>
              </a:solidFill>
              <a:latin typeface="Montserrat" panose="00000500000000000000" pitchFamily="2" charset="0"/>
              <a:ea typeface="Arial" charset="0"/>
              <a:cs typeface="Arial" charset="0"/>
            </a:endParaRPr>
          </a:p>
          <a:p>
            <a:pPr lvl="1" eaLnBrk="1" hangingPunct="1">
              <a:buBlip>
                <a:blip r:embed="rId3"/>
              </a:buBlip>
            </a:pPr>
            <a:r>
              <a:rPr lang="en-US" sz="1300" dirty="0">
                <a:solidFill>
                  <a:srgbClr val="000000"/>
                </a:solidFill>
                <a:latin typeface="Montserrat" panose="00000500000000000000" pitchFamily="2" charset="0"/>
                <a:ea typeface="Arial" charset="0"/>
                <a:cs typeface="Arial" charset="0"/>
              </a:rPr>
              <a:t>Features:</a:t>
            </a:r>
          </a:p>
          <a:p>
            <a:pPr lvl="2" eaLnBrk="1" hangingPunct="1">
              <a:buBlip>
                <a:blip r:embed="rId3"/>
              </a:buBlip>
            </a:pPr>
            <a:r>
              <a:rPr lang="en-US" sz="1300" dirty="0">
                <a:solidFill>
                  <a:srgbClr val="000000"/>
                </a:solidFill>
                <a:latin typeface="Montserrat" panose="00000500000000000000" pitchFamily="2" charset="0"/>
                <a:ea typeface="Arial" charset="0"/>
                <a:cs typeface="Arial" charset="0"/>
              </a:rPr>
              <a:t>Determination of botanical origin by measuring addition of water and sugar to </a:t>
            </a:r>
            <a:r>
              <a:rPr lang="en-US" sz="1300" b="1" dirty="0">
                <a:solidFill>
                  <a:srgbClr val="000000"/>
                </a:solidFill>
                <a:latin typeface="Montserrat" panose="00000500000000000000" pitchFamily="2" charset="0"/>
                <a:ea typeface="Arial" charset="0"/>
                <a:cs typeface="Arial" charset="0"/>
              </a:rPr>
              <a:t>known and unknown </a:t>
            </a:r>
            <a:r>
              <a:rPr lang="en-US" sz="1300" dirty="0">
                <a:solidFill>
                  <a:srgbClr val="000000"/>
                </a:solidFill>
                <a:latin typeface="Montserrat" panose="00000500000000000000" pitchFamily="2" charset="0"/>
                <a:ea typeface="Arial" charset="0"/>
                <a:cs typeface="Arial" charset="0"/>
              </a:rPr>
              <a:t>samples</a:t>
            </a:r>
          </a:p>
          <a:p>
            <a:pPr lvl="2" eaLnBrk="1" hangingPunct="1">
              <a:buBlip>
                <a:blip r:embed="rId3"/>
              </a:buBlip>
            </a:pPr>
            <a:r>
              <a:rPr lang="en-US" sz="1300" dirty="0">
                <a:solidFill>
                  <a:srgbClr val="000000"/>
                </a:solidFill>
                <a:latin typeface="Montserrat" panose="00000500000000000000" pitchFamily="2" charset="0"/>
                <a:ea typeface="Arial" charset="0"/>
                <a:cs typeface="Arial" charset="0"/>
              </a:rPr>
              <a:t>Determination of Geographical Origin </a:t>
            </a:r>
          </a:p>
          <a:p>
            <a:pPr lvl="2" eaLnBrk="1" hangingPunct="1">
              <a:buBlip>
                <a:blip r:embed="rId3"/>
              </a:buBlip>
            </a:pPr>
            <a:r>
              <a:rPr lang="en-US" sz="1300" dirty="0">
                <a:solidFill>
                  <a:srgbClr val="000000"/>
                </a:solidFill>
                <a:latin typeface="Montserrat" panose="00000500000000000000" pitchFamily="2" charset="0"/>
                <a:ea typeface="Arial" charset="0"/>
                <a:cs typeface="Arial" charset="0"/>
              </a:rPr>
              <a:t>Verification of authenticity of wine and strong spirits</a:t>
            </a:r>
          </a:p>
          <a:p>
            <a:pPr lvl="1" eaLnBrk="1" hangingPunct="1">
              <a:buBlip>
                <a:blip r:embed="rId3"/>
              </a:buBlip>
            </a:pPr>
            <a:r>
              <a:rPr lang="en-US" sz="1300" dirty="0">
                <a:solidFill>
                  <a:srgbClr val="000000"/>
                </a:solidFill>
                <a:latin typeface="Montserrat" panose="00000500000000000000" pitchFamily="2" charset="0"/>
                <a:ea typeface="Arial" charset="0"/>
                <a:cs typeface="Arial" charset="0"/>
              </a:rPr>
              <a:t>Advantages</a:t>
            </a:r>
          </a:p>
          <a:p>
            <a:pPr lvl="2" eaLnBrk="1" hangingPunct="1">
              <a:buBlip>
                <a:blip r:embed="rId3"/>
              </a:buBlip>
            </a:pPr>
            <a:r>
              <a:rPr lang="en-US" sz="1300" dirty="0">
                <a:solidFill>
                  <a:srgbClr val="000000"/>
                </a:solidFill>
                <a:latin typeface="Montserrat" panose="00000500000000000000" pitchFamily="2" charset="0"/>
                <a:ea typeface="Arial" charset="0"/>
                <a:cs typeface="Arial" charset="0"/>
              </a:rPr>
              <a:t>Ability to uncover counterfeit products</a:t>
            </a:r>
          </a:p>
          <a:p>
            <a:pPr lvl="2" eaLnBrk="1" hangingPunct="1">
              <a:buBlip>
                <a:blip r:embed="rId3"/>
              </a:buBlip>
            </a:pPr>
            <a:r>
              <a:rPr lang="en-US" sz="1300" dirty="0">
                <a:latin typeface="Montserrat" panose="00000500000000000000" pitchFamily="2" charset="0"/>
                <a:ea typeface="Arial" charset="0"/>
                <a:cs typeface="Arial" charset="0"/>
              </a:rPr>
              <a:t>Ability to report illegal production practices in unknown wines</a:t>
            </a:r>
          </a:p>
          <a:p>
            <a:pPr lvl="2" eaLnBrk="1" hangingPunct="1">
              <a:buBlip>
                <a:blip r:embed="rId3"/>
              </a:buBlip>
            </a:pPr>
            <a:r>
              <a:rPr lang="en-US" sz="1300" dirty="0">
                <a:latin typeface="Montserrat" panose="00000500000000000000" pitchFamily="2" charset="0"/>
                <a:ea typeface="Arial" charset="0"/>
                <a:cs typeface="Arial" charset="0"/>
              </a:rPr>
              <a:t>More accurate analysis</a:t>
            </a:r>
          </a:p>
          <a:p>
            <a:pPr lvl="2" eaLnBrk="1" hangingPunct="1">
              <a:buBlip>
                <a:blip r:embed="rId3"/>
              </a:buBlip>
            </a:pPr>
            <a:r>
              <a:rPr lang="en-US" sz="1300" dirty="0">
                <a:latin typeface="Montserrat" panose="00000500000000000000" pitchFamily="2" charset="0"/>
                <a:ea typeface="Arial" charset="0"/>
                <a:cs typeface="Arial" charset="0"/>
              </a:rPr>
              <a:t>Low cost of analysis</a:t>
            </a:r>
          </a:p>
          <a:p>
            <a:pPr lvl="2" eaLnBrk="1" hangingPunct="1">
              <a:buBlip>
                <a:blip r:embed="rId3"/>
              </a:buBlip>
            </a:pPr>
            <a:r>
              <a:rPr lang="en-US" sz="1300" dirty="0">
                <a:latin typeface="Montserrat" panose="00000500000000000000" pitchFamily="2" charset="0"/>
                <a:ea typeface="Arial" charset="0"/>
                <a:cs typeface="Arial" charset="0"/>
              </a:rPr>
              <a:t>Short time of analysis (</a:t>
            </a:r>
            <a:r>
              <a:rPr lang="sr-Latn-RS" sz="1300" dirty="0">
                <a:latin typeface="Montserrat" panose="00000500000000000000" pitchFamily="2" charset="0"/>
                <a:ea typeface="Arial" charset="0"/>
                <a:cs typeface="Arial" charset="0"/>
              </a:rPr>
              <a:t>4</a:t>
            </a:r>
            <a:r>
              <a:rPr lang="en-US" sz="1300" dirty="0">
                <a:latin typeface="Montserrat" panose="00000500000000000000" pitchFamily="2" charset="0"/>
                <a:ea typeface="Arial" charset="0"/>
                <a:cs typeface="Arial" charset="0"/>
              </a:rPr>
              <a:t> minutes per sample</a:t>
            </a:r>
            <a:r>
              <a:rPr lang="sr-Latn-RS" sz="1300" dirty="0">
                <a:latin typeface="Montserrat" panose="00000500000000000000" pitchFamily="2" charset="0"/>
                <a:ea typeface="Arial" charset="0"/>
                <a:cs typeface="Arial" charset="0"/>
              </a:rPr>
              <a:t>)</a:t>
            </a:r>
          </a:p>
          <a:p>
            <a:pPr lvl="2" eaLnBrk="1" hangingPunct="1">
              <a:buBlip>
                <a:blip r:embed="rId3"/>
              </a:buBlip>
            </a:pPr>
            <a:r>
              <a:rPr lang="sr-Latn-RS" sz="1300" b="1" u="sng" dirty="0">
                <a:latin typeface="Montserrat" panose="00000500000000000000" pitchFamily="2" charset="0"/>
                <a:ea typeface="Arial" charset="0"/>
                <a:cs typeface="Arial" charset="0"/>
              </a:rPr>
              <a:t>Approx. 50 samples can be analyzed day</a:t>
            </a:r>
            <a:endParaRPr lang="en-US" sz="1300" b="1" u="sng" dirty="0">
              <a:latin typeface="Montserrat" panose="00000500000000000000" pitchFamily="2" charset="0"/>
              <a:ea typeface="Arial" charset="0"/>
              <a:cs typeface="Arial" charset="0"/>
            </a:endParaRPr>
          </a:p>
          <a:p>
            <a:pPr lvl="2" eaLnBrk="1" hangingPunct="1">
              <a:buBlip>
                <a:blip r:embed="rId3"/>
              </a:buBlip>
            </a:pPr>
            <a:r>
              <a:rPr lang="en-US" sz="1300" dirty="0">
                <a:latin typeface="Montserrat" panose="00000500000000000000" pitchFamily="2" charset="0"/>
                <a:ea typeface="Arial" charset="0"/>
                <a:cs typeface="Arial" charset="0"/>
              </a:rPr>
              <a:t>Patented and published method </a:t>
            </a:r>
            <a:endParaRPr lang="sr-Latn-RS" sz="1300" dirty="0">
              <a:latin typeface="Montserrat" panose="00000500000000000000" pitchFamily="2" charset="0"/>
              <a:ea typeface="Arial" charset="0"/>
              <a:cs typeface="Arial" charset="0"/>
            </a:endParaRPr>
          </a:p>
          <a:p>
            <a:pPr lvl="2" eaLnBrk="1" hangingPunct="1">
              <a:buBlip>
                <a:blip r:embed="rId3"/>
              </a:buBlip>
            </a:pPr>
            <a:r>
              <a:rPr lang="sr-Latn-RS" sz="1300" dirty="0">
                <a:solidFill>
                  <a:srgbClr val="000000"/>
                </a:solidFill>
                <a:latin typeface="Montserrat" panose="00000500000000000000" pitchFamily="2" charset="0"/>
                <a:ea typeface="Arial" charset="0"/>
                <a:cs typeface="Arial" charset="0"/>
              </a:rPr>
              <a:t>Continious flow method</a:t>
            </a:r>
          </a:p>
          <a:p>
            <a:pPr lvl="2" eaLnBrk="1" hangingPunct="1">
              <a:buBlip>
                <a:blip r:embed="rId3"/>
              </a:buBlip>
            </a:pPr>
            <a:r>
              <a:rPr lang="sr-Latn-RS" sz="1300" dirty="0">
                <a:solidFill>
                  <a:srgbClr val="000000"/>
                </a:solidFill>
                <a:latin typeface="Montserrat" panose="00000500000000000000" pitchFamily="2" charset="0"/>
                <a:ea typeface="Arial" charset="0"/>
                <a:cs typeface="Arial" charset="0"/>
              </a:rPr>
              <a:t>Over 10 new applications for authenticity of honey, strong spirits, fruit juices, milk, wine, fruit concentrates, etc.</a:t>
            </a:r>
            <a:endParaRPr lang="en-US" sz="1300" dirty="0">
              <a:solidFill>
                <a:srgbClr val="000000"/>
              </a:solidFill>
              <a:latin typeface="Montserrat" panose="00000500000000000000" pitchFamily="2" charset="0"/>
              <a:ea typeface="Arial" charset="0"/>
              <a:cs typeface="Arial" charset="0"/>
            </a:endParaRPr>
          </a:p>
        </p:txBody>
      </p:sp>
      <p:sp>
        <p:nvSpPr>
          <p:cNvPr id="41990" name="Text Placeholder 2"/>
          <p:cNvSpPr txBox="1">
            <a:spLocks/>
          </p:cNvSpPr>
          <p:nvPr/>
        </p:nvSpPr>
        <p:spPr bwMode="auto">
          <a:xfrm>
            <a:off x="6276975" y="1154519"/>
            <a:ext cx="4572000" cy="4838700"/>
          </a:xfrm>
          <a:prstGeom prst="rect">
            <a:avLst/>
          </a:prstGeom>
          <a:noFill/>
          <a:ln w="9525">
            <a:noFill/>
            <a:miter lim="800000"/>
            <a:headEnd/>
            <a:tailEnd/>
          </a:ln>
        </p:spPr>
        <p:txBody>
          <a:bodyPr lIns="45720" rIns="45720">
            <a:prstTxWarp prst="textNoShape">
              <a:avLst/>
            </a:prstTxWarp>
          </a:bodyPr>
          <a:lstStyle/>
          <a:p>
            <a:pPr marL="742950" lvl="1" indent="-285750" algn="ctr" defTabSz="914400">
              <a:spcBef>
                <a:spcPct val="20000"/>
              </a:spcBef>
              <a:defRPr/>
            </a:pPr>
            <a:r>
              <a:rPr lang="sr-Latn-RS" sz="1250" b="1" dirty="0">
                <a:solidFill>
                  <a:srgbClr val="083763"/>
                </a:solidFill>
                <a:latin typeface="Montserrat" panose="00000500000000000000" pitchFamily="2" charset="0"/>
                <a:ea typeface="Arial" charset="0"/>
                <a:cs typeface="Arial" charset="0"/>
              </a:rPr>
              <a:t>Official OIV </a:t>
            </a:r>
            <a:r>
              <a:rPr lang="en-US" sz="1250" b="1" dirty="0">
                <a:solidFill>
                  <a:srgbClr val="083763"/>
                </a:solidFill>
                <a:latin typeface="Montserrat" panose="00000500000000000000" pitchFamily="2" charset="0"/>
                <a:ea typeface="Arial" charset="0"/>
                <a:cs typeface="Arial" charset="0"/>
              </a:rPr>
              <a:t>NMR</a:t>
            </a:r>
            <a:r>
              <a:rPr lang="sr-Latn-RS" sz="1250" b="1" dirty="0">
                <a:solidFill>
                  <a:srgbClr val="083763"/>
                </a:solidFill>
                <a:latin typeface="Montserrat" panose="00000500000000000000" pitchFamily="2" charset="0"/>
                <a:ea typeface="Arial" charset="0"/>
                <a:cs typeface="Arial" charset="0"/>
              </a:rPr>
              <a:t> method</a:t>
            </a:r>
            <a:endParaRPr lang="en-US" sz="1250" b="1" dirty="0">
              <a:solidFill>
                <a:srgbClr val="083763"/>
              </a:solidFill>
              <a:latin typeface="Montserrat" panose="00000500000000000000" pitchFamily="2" charset="0"/>
              <a:ea typeface="Arial" charset="0"/>
              <a:cs typeface="Arial" charset="0"/>
            </a:endParaRPr>
          </a:p>
          <a:p>
            <a:pPr marL="285750" indent="-285750" defTabSz="914400">
              <a:spcBef>
                <a:spcPct val="20000"/>
              </a:spcBef>
              <a:buBlip>
                <a:blip r:embed="rId3"/>
              </a:buBlip>
              <a:defRPr/>
            </a:pPr>
            <a:r>
              <a:rPr lang="en-US" sz="1250" dirty="0">
                <a:solidFill>
                  <a:srgbClr val="000000"/>
                </a:solidFill>
                <a:latin typeface="Montserrat" panose="00000500000000000000" pitchFamily="2" charset="0"/>
                <a:ea typeface="Arial" charset="0"/>
                <a:cs typeface="Arial" charset="0"/>
              </a:rPr>
              <a:t>Features:</a:t>
            </a:r>
          </a:p>
          <a:p>
            <a:pPr marL="742950" lvl="2" indent="-285750" defTabSz="914400">
              <a:spcBef>
                <a:spcPct val="20000"/>
              </a:spcBef>
              <a:buBlip>
                <a:blip r:embed="rId3"/>
              </a:buBlip>
              <a:defRPr/>
            </a:pPr>
            <a:r>
              <a:rPr lang="en-US" sz="1250" dirty="0">
                <a:latin typeface="Montserrat" panose="00000500000000000000" pitchFamily="2" charset="0"/>
                <a:ea typeface="Arial" charset="0"/>
                <a:cs typeface="Arial" charset="0"/>
              </a:rPr>
              <a:t>Only used for measuring of (D/H)</a:t>
            </a:r>
            <a:r>
              <a:rPr lang="en-US" sz="1250" baseline="-25000" dirty="0">
                <a:latin typeface="Montserrat" panose="00000500000000000000" pitchFamily="2" charset="0"/>
                <a:ea typeface="Arial" charset="0"/>
                <a:cs typeface="Arial" charset="0"/>
              </a:rPr>
              <a:t>I</a:t>
            </a:r>
            <a:r>
              <a:rPr lang="en-US" sz="1250" dirty="0">
                <a:latin typeface="Montserrat" panose="00000500000000000000" pitchFamily="2" charset="0"/>
                <a:ea typeface="Arial" charset="0"/>
                <a:cs typeface="Arial" charset="0"/>
              </a:rPr>
              <a:t> and (D/H)</a:t>
            </a:r>
            <a:r>
              <a:rPr lang="en-US" sz="1250" baseline="-25000" dirty="0">
                <a:latin typeface="Montserrat" panose="00000500000000000000" pitchFamily="2" charset="0"/>
                <a:ea typeface="Arial" charset="0"/>
                <a:cs typeface="Arial" charset="0"/>
              </a:rPr>
              <a:t>II</a:t>
            </a:r>
            <a:r>
              <a:rPr lang="en-US" sz="1250" dirty="0">
                <a:latin typeface="Montserrat" panose="00000500000000000000" pitchFamily="2" charset="0"/>
                <a:ea typeface="Arial" charset="0"/>
                <a:cs typeface="Arial" charset="0"/>
              </a:rPr>
              <a:t> in wine ethanol samples to detect sugar addition which originates from sugar beet</a:t>
            </a:r>
          </a:p>
          <a:p>
            <a:pPr marL="285750" indent="-285750" defTabSz="914400">
              <a:spcBef>
                <a:spcPct val="20000"/>
              </a:spcBef>
              <a:buBlip>
                <a:blip r:embed="rId3"/>
              </a:buBlip>
              <a:defRPr/>
            </a:pPr>
            <a:r>
              <a:rPr lang="en-US" sz="1250" dirty="0">
                <a:solidFill>
                  <a:srgbClr val="000000"/>
                </a:solidFill>
                <a:latin typeface="Montserrat" panose="00000500000000000000" pitchFamily="2" charset="0"/>
                <a:ea typeface="Arial" charset="0"/>
                <a:cs typeface="Arial" charset="0"/>
              </a:rPr>
              <a:t>Advantages:</a:t>
            </a:r>
          </a:p>
          <a:p>
            <a:pPr marL="742950" lvl="2" indent="-285750" defTabSz="914400">
              <a:spcBef>
                <a:spcPct val="20000"/>
              </a:spcBef>
              <a:buBlip>
                <a:blip r:embed="rId3"/>
              </a:buBlip>
              <a:defRPr/>
            </a:pPr>
            <a:r>
              <a:rPr lang="en-US" sz="1250" dirty="0">
                <a:latin typeface="Montserrat" panose="00000500000000000000" pitchFamily="2" charset="0"/>
                <a:ea typeface="Arial" charset="0"/>
                <a:cs typeface="Arial" charset="0"/>
              </a:rPr>
              <a:t>Only recognized method for determining addition of sugar in wine</a:t>
            </a:r>
          </a:p>
          <a:p>
            <a:pPr marL="742950" lvl="3" indent="-285750" defTabSz="914400">
              <a:spcBef>
                <a:spcPct val="20000"/>
              </a:spcBef>
              <a:buBlip>
                <a:blip r:embed="rId3"/>
              </a:buBlip>
              <a:defRPr/>
            </a:pPr>
            <a:r>
              <a:rPr lang="en-US" sz="1250" dirty="0">
                <a:latin typeface="Montserrat" panose="00000500000000000000" pitchFamily="2" charset="0"/>
                <a:ea typeface="Arial" charset="0"/>
                <a:cs typeface="Arial" charset="0"/>
              </a:rPr>
              <a:t>Patented method</a:t>
            </a:r>
            <a:endParaRPr lang="en-US" sz="1250" dirty="0">
              <a:solidFill>
                <a:srgbClr val="000000"/>
              </a:solidFill>
              <a:latin typeface="Montserrat" panose="00000500000000000000" pitchFamily="2" charset="0"/>
              <a:ea typeface="Arial" charset="0"/>
              <a:cs typeface="Arial" charset="0"/>
            </a:endParaRPr>
          </a:p>
          <a:p>
            <a:pPr marL="285750" indent="-285750" defTabSz="914400">
              <a:spcBef>
                <a:spcPct val="20000"/>
              </a:spcBef>
              <a:buBlip>
                <a:blip r:embed="rId3"/>
              </a:buBlip>
              <a:defRPr/>
            </a:pPr>
            <a:r>
              <a:rPr lang="en-US" sz="1250" dirty="0">
                <a:solidFill>
                  <a:srgbClr val="000000"/>
                </a:solidFill>
                <a:latin typeface="Montserrat" panose="00000500000000000000" pitchFamily="2" charset="0"/>
                <a:ea typeface="Arial" charset="0"/>
                <a:cs typeface="Arial" charset="0"/>
              </a:rPr>
              <a:t>Disadvantages</a:t>
            </a:r>
          </a:p>
          <a:p>
            <a:pPr marL="742950" lvl="3" indent="-285750" defTabSz="914400">
              <a:spcBef>
                <a:spcPct val="20000"/>
              </a:spcBef>
              <a:buBlip>
                <a:blip r:embed="rId3"/>
              </a:buBlip>
              <a:defRPr/>
            </a:pPr>
            <a:r>
              <a:rPr lang="en-US" sz="1250" dirty="0">
                <a:latin typeface="Montserrat" panose="00000500000000000000" pitchFamily="2" charset="0"/>
                <a:ea typeface="Arial" charset="0"/>
                <a:cs typeface="Arial" charset="0"/>
              </a:rPr>
              <a:t>Occupies large work space</a:t>
            </a:r>
          </a:p>
          <a:p>
            <a:pPr marL="742950" lvl="3" indent="-285750" defTabSz="914400">
              <a:spcBef>
                <a:spcPct val="20000"/>
              </a:spcBef>
              <a:buBlip>
                <a:blip r:embed="rId3"/>
              </a:buBlip>
              <a:defRPr/>
            </a:pPr>
            <a:r>
              <a:rPr lang="en-US" sz="1250" b="1" u="sng" dirty="0">
                <a:latin typeface="Montserrat" panose="00000500000000000000" pitchFamily="2" charset="0"/>
                <a:ea typeface="Arial" charset="0"/>
                <a:cs typeface="Arial" charset="0"/>
              </a:rPr>
              <a:t>Long time of analysis (more then 2 hours per sample)</a:t>
            </a:r>
            <a:endParaRPr lang="sr-Latn-RS" sz="1250" b="1" u="sng" dirty="0">
              <a:latin typeface="Montserrat" panose="00000500000000000000" pitchFamily="2" charset="0"/>
              <a:ea typeface="Arial" charset="0"/>
              <a:cs typeface="Arial" charset="0"/>
            </a:endParaRPr>
          </a:p>
          <a:p>
            <a:pPr marL="742950" lvl="3" indent="-285750" defTabSz="914400">
              <a:spcBef>
                <a:spcPct val="20000"/>
              </a:spcBef>
              <a:buBlip>
                <a:blip r:embed="rId3"/>
              </a:buBlip>
              <a:defRPr/>
            </a:pPr>
            <a:r>
              <a:rPr lang="sr-Latn-RS" sz="1250" b="1" u="sng" dirty="0">
                <a:latin typeface="Montserrat" panose="00000500000000000000" pitchFamily="2" charset="0"/>
                <a:ea typeface="Arial" charset="0"/>
                <a:cs typeface="Arial" charset="0"/>
              </a:rPr>
              <a:t>Only 3-5 samples can be analyzed per day!</a:t>
            </a:r>
            <a:endParaRPr lang="en-US" sz="1250" b="1" u="sng" dirty="0">
              <a:latin typeface="Montserrat" panose="00000500000000000000" pitchFamily="2" charset="0"/>
              <a:ea typeface="Arial" charset="0"/>
              <a:cs typeface="Arial" charset="0"/>
            </a:endParaRPr>
          </a:p>
          <a:p>
            <a:pPr marL="742950" lvl="3" indent="-285750" defTabSz="914400">
              <a:spcBef>
                <a:spcPct val="20000"/>
              </a:spcBef>
              <a:buBlip>
                <a:blip r:embed="rId3"/>
              </a:buBlip>
              <a:defRPr/>
            </a:pPr>
            <a:r>
              <a:rPr lang="en-US" sz="1250" dirty="0">
                <a:latin typeface="Montserrat" panose="00000500000000000000" pitchFamily="2" charset="0"/>
                <a:ea typeface="Arial" charset="0"/>
                <a:cs typeface="Arial" charset="0"/>
              </a:rPr>
              <a:t>Large consumption of liquid nitrogen and helium gas</a:t>
            </a:r>
          </a:p>
          <a:p>
            <a:pPr marL="742950" lvl="3" indent="-285750" defTabSz="914400">
              <a:spcBef>
                <a:spcPct val="20000"/>
              </a:spcBef>
              <a:buBlip>
                <a:blip r:embed="rId3"/>
              </a:buBlip>
              <a:defRPr/>
            </a:pPr>
            <a:r>
              <a:rPr lang="en-US" sz="1250" dirty="0">
                <a:latin typeface="Montserrat" panose="00000500000000000000" pitchFamily="2" charset="0"/>
                <a:ea typeface="Arial" charset="0"/>
                <a:cs typeface="Arial" charset="0"/>
              </a:rPr>
              <a:t>Can not give precise information for the unknown wine samples</a:t>
            </a:r>
          </a:p>
          <a:p>
            <a:pPr marL="742950" lvl="3" indent="-285750" defTabSz="914400">
              <a:spcBef>
                <a:spcPct val="20000"/>
              </a:spcBef>
              <a:buBlip>
                <a:blip r:embed="rId3"/>
              </a:buBlip>
              <a:defRPr/>
            </a:pPr>
            <a:r>
              <a:rPr lang="en-US" sz="1250" b="1" u="sng" dirty="0">
                <a:latin typeface="Montserrat" panose="00000500000000000000" pitchFamily="2" charset="0"/>
                <a:ea typeface="Arial" charset="0"/>
                <a:cs typeface="Arial" charset="0"/>
              </a:rPr>
              <a:t>Used only for high quality wines with designated origin requiring databank information</a:t>
            </a:r>
          </a:p>
          <a:p>
            <a:pPr marL="742950" lvl="3" indent="-285750" defTabSz="914400">
              <a:spcBef>
                <a:spcPct val="20000"/>
              </a:spcBef>
              <a:buBlip>
                <a:blip r:embed="rId3"/>
              </a:buBlip>
              <a:defRPr/>
            </a:pPr>
            <a:r>
              <a:rPr lang="en-US" sz="1250" b="1" u="sng" dirty="0">
                <a:latin typeface="Montserrat" panose="00000500000000000000" pitchFamily="2" charset="0"/>
                <a:ea typeface="Arial" charset="0"/>
                <a:cs typeface="Arial" charset="0"/>
              </a:rPr>
              <a:t>Very expensive due to equipment cost and time of analysis </a:t>
            </a:r>
          </a:p>
          <a:p>
            <a:pPr marL="742950" lvl="3" indent="-285750" defTabSz="914400">
              <a:spcBef>
                <a:spcPct val="20000"/>
              </a:spcBef>
              <a:buBlip>
                <a:blip r:embed="rId3"/>
              </a:buBlip>
              <a:defRPr/>
            </a:pPr>
            <a:r>
              <a:rPr lang="en-US" sz="1250" dirty="0">
                <a:latin typeface="Montserrat" panose="00000500000000000000" pitchFamily="2" charset="0"/>
                <a:ea typeface="Arial" charset="0"/>
                <a:cs typeface="Arial" charset="0"/>
              </a:rPr>
              <a:t>High annual maintenance cost</a:t>
            </a:r>
          </a:p>
          <a:p>
            <a:pPr marL="742950" lvl="1" indent="-285750" defTabSz="914400">
              <a:spcBef>
                <a:spcPct val="20000"/>
              </a:spcBef>
              <a:buBlip>
                <a:blip r:embed="rId3"/>
              </a:buBlip>
              <a:defRPr/>
            </a:pPr>
            <a:endParaRPr lang="en-US" sz="1250" dirty="0">
              <a:solidFill>
                <a:srgbClr val="000000"/>
              </a:solidFill>
              <a:latin typeface="Montserrat" panose="00000500000000000000" pitchFamily="2" charset="0"/>
              <a:ea typeface="Arial" charset="0"/>
              <a:cs typeface="Arial" charset="0"/>
            </a:endParaRPr>
          </a:p>
        </p:txBody>
      </p:sp>
      <p:sp>
        <p:nvSpPr>
          <p:cNvPr id="12" name="Rectangle 11"/>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600" b="1" dirty="0" smtClean="0">
                <a:solidFill>
                  <a:schemeClr val="bg1"/>
                </a:solidFill>
                <a:latin typeface="Montserrat" panose="00000500000000000000" pitchFamily="2" charset="0"/>
              </a:rPr>
              <a:t>             </a:t>
            </a:r>
            <a:r>
              <a:rPr lang="en-US" sz="1600" b="1" dirty="0" smtClean="0">
                <a:solidFill>
                  <a:schemeClr val="bg1"/>
                </a:solidFill>
                <a:latin typeface="Montserrat" panose="00000500000000000000" pitchFamily="2" charset="0"/>
              </a:rPr>
              <a:t>ADVANTAGES AND DISADVANTAGES OF TECHNIQUES USED IN ISOTOPIC ANALYSIS OF WINE</a:t>
            </a:r>
            <a:endParaRPr lang="en-US" sz="1600" b="1" dirty="0">
              <a:solidFill>
                <a:schemeClr val="bg1"/>
              </a:solidFill>
              <a:latin typeface="Montserrat" panose="00000500000000000000" pitchFamily="2"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4" name="Footer Placeholder 3"/>
          <p:cNvSpPr txBox="1">
            <a:spLocks noGrp="1"/>
          </p:cNvSpPr>
          <p:nvPr/>
        </p:nvSpPr>
        <p:spPr bwMode="auto">
          <a:xfrm>
            <a:off x="3240351" y="6184360"/>
            <a:ext cx="4696286"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17</a:t>
            </a:fld>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Title 1"/>
          <p:cNvSpPr txBox="1">
            <a:spLocks/>
          </p:cNvSpPr>
          <p:nvPr/>
        </p:nvSpPr>
        <p:spPr bwMode="auto">
          <a:xfrm>
            <a:off x="1524000" y="2022352"/>
            <a:ext cx="9144000" cy="573087"/>
          </a:xfrm>
          <a:prstGeom prst="rect">
            <a:avLst/>
          </a:prstGeom>
          <a:noFill/>
          <a:ln w="9525">
            <a:noFill/>
            <a:miter lim="800000"/>
            <a:headEnd/>
            <a:tailEnd/>
          </a:ln>
        </p:spPr>
        <p:txBody>
          <a:bodyPr lIns="0" tIns="0" rIns="0" bIns="0" anchor="ctr">
            <a:prstTxWarp prst="textNoShape">
              <a:avLst/>
            </a:prstTxWarp>
          </a:bodyPr>
          <a:lstStyle/>
          <a:p>
            <a:pPr algn="ctr" defTabSz="914400"/>
            <a:endParaRPr lang="en-US" b="1" dirty="0">
              <a:solidFill>
                <a:srgbClr val="083763"/>
              </a:solidFill>
              <a:latin typeface="Calibri" charset="0"/>
            </a:endParaRPr>
          </a:p>
        </p:txBody>
      </p:sp>
      <p:pic>
        <p:nvPicPr>
          <p:cNvPr id="7" name="Picture 7"/>
          <p:cNvPicPr>
            <a:picLocks noChangeAspect="1" noChangeArrowheads="1"/>
          </p:cNvPicPr>
          <p:nvPr/>
        </p:nvPicPr>
        <p:blipFill>
          <a:blip r:embed="rId3"/>
          <a:srcRect t="1389" b="2779"/>
          <a:stretch>
            <a:fillRect/>
          </a:stretch>
        </p:blipFill>
        <p:spPr bwMode="auto">
          <a:xfrm>
            <a:off x="1067686" y="1392474"/>
            <a:ext cx="4583544" cy="4791886"/>
          </a:xfrm>
          <a:prstGeom prst="rect">
            <a:avLst/>
          </a:prstGeom>
          <a:noFill/>
          <a:ln w="9525">
            <a:noFill/>
            <a:miter lim="800000"/>
            <a:headEnd/>
            <a:tailEnd/>
          </a:ln>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33091" y="1352204"/>
            <a:ext cx="5335009" cy="483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chemeClr val="bg1"/>
                </a:solidFill>
                <a:latin typeface="Montserrat" panose="00000500000000000000" pitchFamily="2" charset="0"/>
                <a:cs typeface="Arial" charset="0"/>
              </a:rPr>
              <a:t>              THE O</a:t>
            </a:r>
            <a:r>
              <a:rPr lang="sr-Latn-RS" b="1" dirty="0" smtClean="0">
                <a:solidFill>
                  <a:schemeClr val="bg1"/>
                </a:solidFill>
                <a:latin typeface="Montserrat" panose="00000500000000000000" pitchFamily="2" charset="0"/>
                <a:ea typeface="Arial" charset="0"/>
                <a:cs typeface="Arial" charset="0"/>
              </a:rPr>
              <a:t>FFICIAL OIV </a:t>
            </a:r>
            <a:r>
              <a:rPr lang="en-US" b="1" dirty="0" smtClean="0">
                <a:solidFill>
                  <a:schemeClr val="bg1"/>
                </a:solidFill>
                <a:latin typeface="Montserrat" panose="00000500000000000000" pitchFamily="2" charset="0"/>
                <a:ea typeface="Arial" charset="0"/>
                <a:cs typeface="Arial" charset="0"/>
              </a:rPr>
              <a:t>NMR</a:t>
            </a:r>
            <a:r>
              <a:rPr lang="sr-Latn-RS" b="1" dirty="0" smtClean="0">
                <a:solidFill>
                  <a:schemeClr val="bg1"/>
                </a:solidFill>
                <a:latin typeface="Montserrat" panose="00000500000000000000" pitchFamily="2" charset="0"/>
                <a:ea typeface="Arial" charset="0"/>
                <a:cs typeface="Arial" charset="0"/>
              </a:rPr>
              <a:t> METHOD</a:t>
            </a:r>
            <a:r>
              <a:rPr lang="en-US" b="1" dirty="0" smtClean="0">
                <a:solidFill>
                  <a:schemeClr val="bg1"/>
                </a:solidFill>
                <a:latin typeface="Montserrat" panose="00000500000000000000" pitchFamily="2" charset="0"/>
              </a:rPr>
              <a:t> VS. EIM-IRMS</a:t>
            </a:r>
            <a:r>
              <a:rPr lang="sr-Latn-RS" b="1" baseline="30000" dirty="0" smtClean="0">
                <a:solidFill>
                  <a:schemeClr val="bg1"/>
                </a:solidFill>
                <a:latin typeface="Montserrat" panose="00000500000000000000" pitchFamily="2" charset="0"/>
              </a:rPr>
              <a:t>TM</a:t>
            </a:r>
            <a:r>
              <a:rPr lang="en-US" b="1" dirty="0" smtClean="0">
                <a:solidFill>
                  <a:schemeClr val="bg1"/>
                </a:solidFill>
                <a:latin typeface="Montserrat" panose="00000500000000000000" pitchFamily="2" charset="0"/>
              </a:rPr>
              <a:t> TECHNOLOGY</a:t>
            </a:r>
            <a:endParaRPr lang="en-US" b="1" dirty="0">
              <a:solidFill>
                <a:schemeClr val="bg1"/>
              </a:solidFill>
              <a:latin typeface="Montserrat" panose="00000500000000000000" pitchFamily="2"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6"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18</a:t>
            </a:fld>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6326" y="996507"/>
            <a:ext cx="11115674" cy="775143"/>
          </a:xfrm>
        </p:spPr>
        <p:txBody>
          <a:bodyPr>
            <a:normAutofit/>
          </a:bodyPr>
          <a:lstStyle/>
          <a:p>
            <a:r>
              <a:rPr lang="en-US" sz="2000" dirty="0" smtClean="0">
                <a:latin typeface="Montserrat" panose="00000500000000000000" pitchFamily="2" charset="0"/>
              </a:rPr>
              <a:t> </a:t>
            </a:r>
            <a:r>
              <a:rPr lang="en-US" sz="2000" dirty="0">
                <a:solidFill>
                  <a:srgbClr val="083763"/>
                </a:solidFill>
                <a:latin typeface="Montserrat" panose="00000500000000000000" pitchFamily="2" charset="0"/>
              </a:rPr>
              <a:t>(</a:t>
            </a:r>
            <a:r>
              <a:rPr lang="en-US" sz="2000" b="1" dirty="0">
                <a:solidFill>
                  <a:srgbClr val="083763"/>
                </a:solidFill>
                <a:latin typeface="Montserrat" panose="00000500000000000000" pitchFamily="2" charset="0"/>
              </a:rPr>
              <a:t>The intra-laboratory study of </a:t>
            </a:r>
            <a:r>
              <a:rPr lang="en-US" sz="2000" b="1" dirty="0" smtClean="0">
                <a:solidFill>
                  <a:srgbClr val="083763"/>
                </a:solidFill>
                <a:latin typeface="Montserrat" panose="00000500000000000000" pitchFamily="2" charset="0"/>
              </a:rPr>
              <a:t>EIM-IRMS</a:t>
            </a:r>
            <a:r>
              <a:rPr lang="sr-Latn-RS" sz="2000" b="1" baseline="30000" dirty="0" smtClean="0">
                <a:solidFill>
                  <a:srgbClr val="083763"/>
                </a:solidFill>
                <a:latin typeface="Montserrat" panose="00000500000000000000" pitchFamily="2" charset="0"/>
              </a:rPr>
              <a:t>TM</a:t>
            </a:r>
            <a:r>
              <a:rPr lang="en-US" sz="2000" b="1" dirty="0" smtClean="0">
                <a:solidFill>
                  <a:srgbClr val="083763"/>
                </a:solidFill>
                <a:latin typeface="Montserrat" panose="00000500000000000000" pitchFamily="2" charset="0"/>
              </a:rPr>
              <a:t> </a:t>
            </a:r>
            <a:r>
              <a:rPr lang="en-US" sz="2000" b="1" dirty="0">
                <a:solidFill>
                  <a:srgbClr val="083763"/>
                </a:solidFill>
                <a:latin typeface="Montserrat" panose="00000500000000000000" pitchFamily="2" charset="0"/>
              </a:rPr>
              <a:t>method performance with CS-</a:t>
            </a:r>
            <a:r>
              <a:rPr lang="en-US" sz="2000" b="1" dirty="0" err="1">
                <a:solidFill>
                  <a:srgbClr val="083763"/>
                </a:solidFill>
                <a:latin typeface="Montserrat" panose="00000500000000000000" pitchFamily="2" charset="0"/>
              </a:rPr>
              <a:t>qNMR</a:t>
            </a:r>
            <a:r>
              <a:rPr lang="en-US" sz="2000" b="1" dirty="0">
                <a:solidFill>
                  <a:srgbClr val="083763"/>
                </a:solidFill>
                <a:latin typeface="Montserrat" panose="00000500000000000000" pitchFamily="2" charset="0"/>
              </a:rPr>
              <a:t> (Cumulative Screening – Quantitative NMR) </a:t>
            </a:r>
            <a:endParaRPr lang="en-US" sz="2000" dirty="0">
              <a:solidFill>
                <a:srgbClr val="083763"/>
              </a:solidFill>
              <a:latin typeface="Montserrat" panose="00000500000000000000" pitchFamily="2" charset="0"/>
            </a:endParaRPr>
          </a:p>
        </p:txBody>
      </p:sp>
      <p:sp>
        <p:nvSpPr>
          <p:cNvPr id="7" name="Rectangle 6"/>
          <p:cNvSpPr/>
          <p:nvPr/>
        </p:nvSpPr>
        <p:spPr>
          <a:xfrm>
            <a:off x="1828802" y="1847838"/>
            <a:ext cx="2919389" cy="307777"/>
          </a:xfrm>
          <a:prstGeom prst="rect">
            <a:avLst/>
          </a:prstGeom>
        </p:spPr>
        <p:txBody>
          <a:bodyPr wrap="none">
            <a:spAutoFit/>
          </a:bodyPr>
          <a:lstStyle/>
          <a:p>
            <a:r>
              <a:rPr lang="en-US" sz="1400" dirty="0" smtClean="0">
                <a:solidFill>
                  <a:srgbClr val="C00000"/>
                </a:solidFill>
                <a:latin typeface="Montserrat" panose="00000500000000000000" pitchFamily="2" charset="0"/>
              </a:rPr>
              <a:t>CO-AUTHORS OF THIS STUDY:</a:t>
            </a:r>
            <a:endParaRPr lang="en-US" sz="1400" dirty="0">
              <a:latin typeface="Montserrat" panose="00000500000000000000" pitchFamily="2" charset="0"/>
            </a:endParaRPr>
          </a:p>
        </p:txBody>
      </p:sp>
      <p:pic>
        <p:nvPicPr>
          <p:cNvPr id="10252" name="Picture 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70686" y="2138363"/>
            <a:ext cx="85725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3" name="Picture 13" descr="Alexander_Kolesnov"/>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81643" y="2120715"/>
            <a:ext cx="8382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4" descr="kalabi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29400" y="2133600"/>
            <a:ext cx="762000" cy="84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5" descr="IMG_20180307_1113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21713" y="2138364"/>
            <a:ext cx="968827"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6" descr="Vasily Ivlev"/>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43436" y="4491037"/>
            <a:ext cx="875071"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7" descr="IMG_644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561427" y="4491036"/>
            <a:ext cx="784004" cy="88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18" descr="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749863" y="4522835"/>
            <a:ext cx="940676"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411199" y="2983187"/>
            <a:ext cx="2566729" cy="769441"/>
          </a:xfrm>
          <a:prstGeom prst="rect">
            <a:avLst/>
          </a:prstGeom>
        </p:spPr>
        <p:txBody>
          <a:bodyPr wrap="none">
            <a:spAutoFit/>
          </a:bodyPr>
          <a:lstStyle/>
          <a:p>
            <a:pPr algn="ctr"/>
            <a:r>
              <a:rPr lang="en-US" sz="1100" dirty="0">
                <a:latin typeface="Montserrat" panose="00000500000000000000" pitchFamily="2" charset="0"/>
              </a:rPr>
              <a:t>Ivan Smajlovic, M.Sc. </a:t>
            </a:r>
          </a:p>
          <a:p>
            <a:pPr algn="ctr"/>
            <a:r>
              <a:rPr lang="en-US" sz="1100" dirty="0">
                <a:latin typeface="Montserrat" panose="00000500000000000000" pitchFamily="2" charset="0"/>
              </a:rPr>
              <a:t>CEO of SG Isotech DOO </a:t>
            </a:r>
            <a:r>
              <a:rPr lang="en-US" sz="1100" dirty="0" err="1">
                <a:latin typeface="Montserrat" panose="00000500000000000000" pitchFamily="2" charset="0"/>
              </a:rPr>
              <a:t>Pančevo</a:t>
            </a:r>
            <a:r>
              <a:rPr lang="en-US" sz="1100" dirty="0">
                <a:latin typeface="Montserrat" panose="00000500000000000000" pitchFamily="2" charset="0"/>
              </a:rPr>
              <a:t>,</a:t>
            </a:r>
            <a:r>
              <a:rPr lang="sr-Latn-RS" sz="1100" dirty="0">
                <a:latin typeface="Montserrat" panose="00000500000000000000" pitchFamily="2" charset="0"/>
              </a:rPr>
              <a:t> </a:t>
            </a:r>
          </a:p>
          <a:p>
            <a:pPr algn="ctr"/>
            <a:r>
              <a:rPr lang="sr-Latn-RS" sz="1100" dirty="0">
                <a:latin typeface="Montserrat" panose="00000500000000000000" pitchFamily="2" charset="0"/>
              </a:rPr>
              <a:t>&amp; ANA LAB DOO Pančevo</a:t>
            </a:r>
            <a:endParaRPr lang="en-US" sz="1100" dirty="0">
              <a:latin typeface="Montserrat" panose="00000500000000000000" pitchFamily="2" charset="0"/>
            </a:endParaRPr>
          </a:p>
          <a:p>
            <a:pPr algn="ctr"/>
            <a:r>
              <a:rPr lang="en-US" sz="1100" dirty="0">
                <a:latin typeface="Montserrat" panose="00000500000000000000" pitchFamily="2" charset="0"/>
              </a:rPr>
              <a:t>Republic of Serbia</a:t>
            </a:r>
          </a:p>
        </p:txBody>
      </p:sp>
      <p:sp>
        <p:nvSpPr>
          <p:cNvPr id="15" name="Rectangle 14"/>
          <p:cNvSpPr/>
          <p:nvPr/>
        </p:nvSpPr>
        <p:spPr>
          <a:xfrm>
            <a:off x="3810001" y="2968439"/>
            <a:ext cx="2181485" cy="1615827"/>
          </a:xfrm>
          <a:prstGeom prst="rect">
            <a:avLst/>
          </a:prstGeom>
        </p:spPr>
        <p:txBody>
          <a:bodyPr wrap="square">
            <a:spAutoFit/>
          </a:bodyPr>
          <a:lstStyle/>
          <a:p>
            <a:pPr algn="ctr"/>
            <a:r>
              <a:rPr lang="en-US" sz="1100" dirty="0" err="1">
                <a:latin typeface="Montserrat" panose="00000500000000000000" pitchFamily="2" charset="0"/>
              </a:rPr>
              <a:t>Dr</a:t>
            </a:r>
            <a:r>
              <a:rPr lang="en-US" sz="1100" dirty="0">
                <a:latin typeface="Montserrat" panose="00000500000000000000" pitchFamily="2" charset="0"/>
              </a:rPr>
              <a:t> Alexander </a:t>
            </a:r>
            <a:r>
              <a:rPr lang="en-US" sz="1100" dirty="0" err="1">
                <a:latin typeface="Montserrat" panose="00000500000000000000" pitchFamily="2" charset="0"/>
              </a:rPr>
              <a:t>Kolesnov</a:t>
            </a:r>
            <a:r>
              <a:rPr lang="en-US" sz="1100" dirty="0">
                <a:latin typeface="Montserrat" panose="00000500000000000000" pitchFamily="2" charset="0"/>
              </a:rPr>
              <a:t>,</a:t>
            </a:r>
          </a:p>
          <a:p>
            <a:pPr algn="ctr"/>
            <a:r>
              <a:rPr lang="sr-Latn-RS" sz="1100" dirty="0">
                <a:latin typeface="Montserrat" panose="00000500000000000000" pitchFamily="2" charset="0"/>
              </a:rPr>
              <a:t>Head of the </a:t>
            </a:r>
            <a:r>
              <a:rPr lang="en-US" sz="1100" dirty="0">
                <a:latin typeface="Montserrat" panose="00000500000000000000" pitchFamily="2" charset="0"/>
              </a:rPr>
              <a:t>Research Laboratory of Food Quality &amp; Technology (PNIL) of the Scientific Research &amp; Education Center of the Peoples' Friendship University of Russia (RUDN University)</a:t>
            </a:r>
          </a:p>
        </p:txBody>
      </p:sp>
      <p:sp>
        <p:nvSpPr>
          <p:cNvPr id="16" name="Rectangle 15"/>
          <p:cNvSpPr/>
          <p:nvPr/>
        </p:nvSpPr>
        <p:spPr>
          <a:xfrm>
            <a:off x="5923942" y="2995613"/>
            <a:ext cx="2172917" cy="1277273"/>
          </a:xfrm>
          <a:prstGeom prst="rect">
            <a:avLst/>
          </a:prstGeom>
        </p:spPr>
        <p:txBody>
          <a:bodyPr wrap="square">
            <a:spAutoFit/>
          </a:bodyPr>
          <a:lstStyle/>
          <a:p>
            <a:pPr algn="ctr"/>
            <a:r>
              <a:rPr lang="en-US" sz="1100" dirty="0" err="1">
                <a:latin typeface="Montserrat" panose="00000500000000000000" pitchFamily="2" charset="0"/>
              </a:rPr>
              <a:t>Dr</a:t>
            </a:r>
            <a:r>
              <a:rPr lang="en-US" sz="1100" dirty="0">
                <a:latin typeface="Montserrat" panose="00000500000000000000" pitchFamily="2" charset="0"/>
              </a:rPr>
              <a:t> </a:t>
            </a:r>
            <a:r>
              <a:rPr lang="en-US" sz="1100" dirty="0" err="1">
                <a:latin typeface="Montserrat" panose="00000500000000000000" pitchFamily="2" charset="0"/>
              </a:rPr>
              <a:t>Kalabin</a:t>
            </a:r>
            <a:r>
              <a:rPr lang="en-US" sz="1100" dirty="0">
                <a:latin typeface="Montserrat" panose="00000500000000000000" pitchFamily="2" charset="0"/>
              </a:rPr>
              <a:t> Gennady</a:t>
            </a:r>
          </a:p>
          <a:p>
            <a:pPr algn="ctr"/>
            <a:r>
              <a:rPr lang="sr-Latn-RS" sz="1100" dirty="0">
                <a:latin typeface="Montserrat" panose="00000500000000000000" pitchFamily="2" charset="0"/>
              </a:rPr>
              <a:t>Professor of the </a:t>
            </a:r>
            <a:r>
              <a:rPr lang="en-US" sz="1100" dirty="0">
                <a:latin typeface="Montserrat" panose="00000500000000000000" pitchFamily="2" charset="0"/>
              </a:rPr>
              <a:t>Scientific Research &amp; Education </a:t>
            </a:r>
          </a:p>
          <a:p>
            <a:pPr algn="ctr"/>
            <a:r>
              <a:rPr lang="en-US" sz="1100" dirty="0">
                <a:latin typeface="Montserrat" panose="00000500000000000000" pitchFamily="2" charset="0"/>
              </a:rPr>
              <a:t>Center of the Peoples' Friendship University of Russia </a:t>
            </a:r>
          </a:p>
          <a:p>
            <a:pPr algn="ctr"/>
            <a:r>
              <a:rPr lang="en-US" sz="1100" dirty="0">
                <a:latin typeface="Montserrat" panose="00000500000000000000" pitchFamily="2" charset="0"/>
              </a:rPr>
              <a:t>(RUDN University)</a:t>
            </a:r>
          </a:p>
        </p:txBody>
      </p:sp>
      <p:sp>
        <p:nvSpPr>
          <p:cNvPr id="17" name="Rectangle 16"/>
          <p:cNvSpPr/>
          <p:nvPr/>
        </p:nvSpPr>
        <p:spPr>
          <a:xfrm>
            <a:off x="8149155" y="2977948"/>
            <a:ext cx="2395020" cy="1446550"/>
          </a:xfrm>
          <a:prstGeom prst="rect">
            <a:avLst/>
          </a:prstGeom>
        </p:spPr>
        <p:txBody>
          <a:bodyPr wrap="square">
            <a:spAutoFit/>
          </a:bodyPr>
          <a:lstStyle/>
          <a:p>
            <a:pPr algn="ctr"/>
            <a:r>
              <a:rPr lang="sr-Latn-RS" sz="1100" dirty="0">
                <a:latin typeface="Montserrat" panose="00000500000000000000" pitchFamily="2" charset="0"/>
              </a:rPr>
              <a:t>Dr Sergey Tsimbalaev</a:t>
            </a:r>
            <a:endParaRPr lang="en-US" sz="1100" dirty="0">
              <a:latin typeface="Montserrat" panose="00000500000000000000" pitchFamily="2" charset="0"/>
            </a:endParaRPr>
          </a:p>
          <a:p>
            <a:pPr algn="ctr"/>
            <a:r>
              <a:rPr lang="sr-Latn-RS" sz="1100" dirty="0">
                <a:latin typeface="Montserrat" panose="00000500000000000000" pitchFamily="2" charset="0"/>
              </a:rPr>
              <a:t>Chemical Analyst at the </a:t>
            </a:r>
            <a:r>
              <a:rPr lang="en-US" sz="1100" dirty="0">
                <a:latin typeface="Montserrat" panose="00000500000000000000" pitchFamily="2" charset="0"/>
              </a:rPr>
              <a:t>Research Laboratory of Food Quality &amp; Technology (PNIL) of the Scientific Research &amp; Education Center of the Peoples' Friendship University of Russia (RUDN University)</a:t>
            </a:r>
          </a:p>
        </p:txBody>
      </p:sp>
      <p:sp>
        <p:nvSpPr>
          <p:cNvPr id="18" name="Rectangle 17"/>
          <p:cNvSpPr/>
          <p:nvPr/>
        </p:nvSpPr>
        <p:spPr>
          <a:xfrm>
            <a:off x="1524001" y="5343436"/>
            <a:ext cx="2113941" cy="1277273"/>
          </a:xfrm>
          <a:prstGeom prst="rect">
            <a:avLst/>
          </a:prstGeom>
        </p:spPr>
        <p:txBody>
          <a:bodyPr wrap="square">
            <a:spAutoFit/>
          </a:bodyPr>
          <a:lstStyle/>
          <a:p>
            <a:pPr algn="ctr"/>
            <a:r>
              <a:rPr lang="en-US" sz="1100" dirty="0" err="1">
                <a:latin typeface="Montserrat" panose="00000500000000000000" pitchFamily="2" charset="0"/>
              </a:rPr>
              <a:t>Vasily</a:t>
            </a:r>
            <a:r>
              <a:rPr lang="en-US" sz="1100" dirty="0">
                <a:latin typeface="Montserrat" panose="00000500000000000000" pitchFamily="2" charset="0"/>
              </a:rPr>
              <a:t> </a:t>
            </a:r>
            <a:r>
              <a:rPr lang="en-US" sz="1100" dirty="0" err="1">
                <a:latin typeface="Montserrat" panose="00000500000000000000" pitchFamily="2" charset="0"/>
              </a:rPr>
              <a:t>Ivlev</a:t>
            </a:r>
            <a:endParaRPr lang="en-US" sz="1100" dirty="0">
              <a:latin typeface="Montserrat" panose="00000500000000000000" pitchFamily="2" charset="0"/>
            </a:endParaRPr>
          </a:p>
          <a:p>
            <a:pPr algn="ctr"/>
            <a:r>
              <a:rPr lang="sr-Latn-RS" sz="1100" dirty="0">
                <a:latin typeface="Montserrat" panose="00000500000000000000" pitchFamily="2" charset="0"/>
              </a:rPr>
              <a:t>Researcher at the NMR laboratory at the </a:t>
            </a:r>
            <a:r>
              <a:rPr lang="en-US" sz="1100" dirty="0">
                <a:latin typeface="Montserrat" panose="00000500000000000000" pitchFamily="2" charset="0"/>
              </a:rPr>
              <a:t>Scientific Research &amp; Education Center of the Peoples' Friendship University of Russia (RUDN University)</a:t>
            </a:r>
          </a:p>
        </p:txBody>
      </p:sp>
      <p:sp>
        <p:nvSpPr>
          <p:cNvPr id="19" name="Rectangle 18"/>
          <p:cNvSpPr/>
          <p:nvPr/>
        </p:nvSpPr>
        <p:spPr>
          <a:xfrm>
            <a:off x="4896460" y="5375321"/>
            <a:ext cx="2428265" cy="1446550"/>
          </a:xfrm>
          <a:prstGeom prst="rect">
            <a:avLst/>
          </a:prstGeom>
        </p:spPr>
        <p:txBody>
          <a:bodyPr wrap="square">
            <a:spAutoFit/>
          </a:bodyPr>
          <a:lstStyle/>
          <a:p>
            <a:pPr algn="ctr"/>
            <a:r>
              <a:rPr lang="en-US" sz="1100" dirty="0">
                <a:latin typeface="Montserrat" panose="00000500000000000000" pitchFamily="2" charset="0"/>
              </a:rPr>
              <a:t>Margarita </a:t>
            </a:r>
            <a:r>
              <a:rPr lang="en-US" sz="1100" dirty="0" err="1">
                <a:latin typeface="Montserrat" panose="00000500000000000000" pitchFamily="2" charset="0"/>
              </a:rPr>
              <a:t>Zenina</a:t>
            </a:r>
            <a:r>
              <a:rPr lang="en-US" sz="1100" dirty="0">
                <a:latin typeface="Montserrat" panose="00000500000000000000" pitchFamily="2" charset="0"/>
              </a:rPr>
              <a:t>, PhD</a:t>
            </a:r>
          </a:p>
          <a:p>
            <a:pPr algn="ctr"/>
            <a:r>
              <a:rPr lang="sr-Latn-RS" sz="1100" dirty="0">
                <a:latin typeface="Montserrat" panose="00000500000000000000" pitchFamily="2" charset="0"/>
              </a:rPr>
              <a:t>Senior researcher at </a:t>
            </a:r>
            <a:r>
              <a:rPr lang="en-US" sz="1100" dirty="0">
                <a:latin typeface="Montserrat" panose="00000500000000000000" pitchFamily="2" charset="0"/>
              </a:rPr>
              <a:t>Research Laboratory of Food Quality &amp; Technology (PNIL) of the Scientific Research &amp; Education Center of the Peoples' Friendship University of Russia (RUDN University)</a:t>
            </a:r>
          </a:p>
        </p:txBody>
      </p:sp>
      <p:sp>
        <p:nvSpPr>
          <p:cNvPr id="20" name="Rectangle 19"/>
          <p:cNvSpPr/>
          <p:nvPr/>
        </p:nvSpPr>
        <p:spPr>
          <a:xfrm>
            <a:off x="8149155" y="5343436"/>
            <a:ext cx="2528370" cy="1446550"/>
          </a:xfrm>
          <a:prstGeom prst="rect">
            <a:avLst/>
          </a:prstGeom>
        </p:spPr>
        <p:txBody>
          <a:bodyPr wrap="square">
            <a:spAutoFit/>
          </a:bodyPr>
          <a:lstStyle/>
          <a:p>
            <a:pPr algn="ctr"/>
            <a:r>
              <a:rPr lang="en-US" sz="1100" dirty="0">
                <a:latin typeface="Montserrat" panose="00000500000000000000" pitchFamily="2" charset="0"/>
              </a:rPr>
              <a:t>Galina </a:t>
            </a:r>
            <a:r>
              <a:rPr lang="sr-Latn-RS" sz="1100" dirty="0">
                <a:latin typeface="Montserrat" panose="00000500000000000000" pitchFamily="2" charset="0"/>
              </a:rPr>
              <a:t>Tereshenko</a:t>
            </a:r>
            <a:r>
              <a:rPr lang="en-US" sz="1100" dirty="0">
                <a:latin typeface="Montserrat" panose="00000500000000000000" pitchFamily="2" charset="0"/>
              </a:rPr>
              <a:t>,</a:t>
            </a:r>
          </a:p>
          <a:p>
            <a:pPr algn="ctr"/>
            <a:r>
              <a:rPr lang="sr-Latn-RS" sz="1100" dirty="0">
                <a:latin typeface="Montserrat" panose="00000500000000000000" pitchFamily="2" charset="0"/>
              </a:rPr>
              <a:t>Chemical Analyst at </a:t>
            </a:r>
            <a:r>
              <a:rPr lang="en-US" sz="1100" dirty="0">
                <a:latin typeface="Montserrat" panose="00000500000000000000" pitchFamily="2" charset="0"/>
              </a:rPr>
              <a:t>Research Laboratory of Food Quality &amp; Technology (PNIL) of the Scientific Research &amp; Education Center of the Peoples' Friendship University of Russia (RUDN University)</a:t>
            </a:r>
          </a:p>
        </p:txBody>
      </p:sp>
      <p:sp>
        <p:nvSpPr>
          <p:cNvPr id="23" name="Rectangle 2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ontserrat" panose="00000500000000000000" pitchFamily="2" charset="0"/>
              </a:rPr>
              <a:t>EIM-IRMS</a:t>
            </a:r>
            <a:r>
              <a:rPr lang="sr-Latn-RS" b="1" baseline="30000" dirty="0" smtClean="0">
                <a:latin typeface="Montserrat" panose="00000500000000000000" pitchFamily="2" charset="0"/>
              </a:rPr>
              <a:t>TM</a:t>
            </a:r>
            <a:r>
              <a:rPr lang="en-US" b="1" dirty="0" smtClean="0">
                <a:latin typeface="Montserrat" panose="00000500000000000000" pitchFamily="2" charset="0"/>
              </a:rPr>
              <a:t> RESULT</a:t>
            </a:r>
            <a:r>
              <a:rPr lang="sr-Latn-RS" b="1" dirty="0" smtClean="0">
                <a:latin typeface="Montserrat" panose="00000500000000000000" pitchFamily="2" charset="0"/>
              </a:rPr>
              <a:t>S</a:t>
            </a:r>
            <a:endParaRPr lang="en-US" dirty="0">
              <a:latin typeface="Montserrat" panose="00000500000000000000" pitchFamily="2" charset="0"/>
            </a:endParaRPr>
          </a:p>
        </p:txBody>
      </p:sp>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29" name="Footer Placeholder 3"/>
          <p:cNvSpPr txBox="1">
            <a:spLocks noGrp="1"/>
          </p:cNvSpPr>
          <p:nvPr/>
        </p:nvSpPr>
        <p:spPr bwMode="auto">
          <a:xfrm rot="16200000">
            <a:off x="-1476684" y="3741341"/>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10"/>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19</a:t>
            </a:fld>
            <a:endParaRPr lang="en-US"/>
          </a:p>
        </p:txBody>
      </p:sp>
    </p:spTree>
    <p:extLst>
      <p:ext uri="{BB962C8B-B14F-4D97-AF65-F5344CB8AC3E}">
        <p14:creationId xmlns:p14="http://schemas.microsoft.com/office/powerpoint/2010/main" val="16063927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5"/>
          <p:cNvSpPr txBox="1">
            <a:spLocks noChangeArrowheads="1"/>
          </p:cNvSpPr>
          <p:nvPr/>
        </p:nvSpPr>
        <p:spPr bwMode="auto">
          <a:xfrm>
            <a:off x="1524000" y="2385562"/>
            <a:ext cx="9144000" cy="2062103"/>
          </a:xfrm>
          <a:prstGeom prst="rect">
            <a:avLst/>
          </a:prstGeom>
          <a:noFill/>
          <a:ln w="9525">
            <a:noFill/>
            <a:miter lim="800000"/>
            <a:headEnd/>
            <a:tailEnd/>
          </a:ln>
        </p:spPr>
        <p:txBody>
          <a:bodyPr>
            <a:prstTxWarp prst="textNoShape">
              <a:avLst/>
            </a:prstTxWarp>
            <a:spAutoFit/>
          </a:bodyPr>
          <a:lstStyle/>
          <a:p>
            <a:pPr algn="ctr"/>
            <a:r>
              <a:rPr lang="sr-Latn-RS" sz="4200" b="1" dirty="0" smtClean="0">
                <a:solidFill>
                  <a:srgbClr val="083763"/>
                </a:solidFill>
                <a:latin typeface="Montserrat" panose="00000500000000000000" pitchFamily="2" charset="0"/>
              </a:rPr>
              <a:t>EIM-IRMS</a:t>
            </a:r>
            <a:r>
              <a:rPr lang="sr-Latn-RS" sz="4200" b="1" baseline="30000" dirty="0" smtClean="0">
                <a:solidFill>
                  <a:srgbClr val="083763"/>
                </a:solidFill>
                <a:latin typeface="Montserrat" panose="00000500000000000000" pitchFamily="2" charset="0"/>
              </a:rPr>
              <a:t>TM</a:t>
            </a:r>
            <a:endParaRPr lang="sr-Latn-RS" sz="4200" b="1" dirty="0">
              <a:solidFill>
                <a:srgbClr val="083763"/>
              </a:solidFill>
              <a:latin typeface="Montserrat" panose="00000500000000000000" pitchFamily="2" charset="0"/>
            </a:endParaRPr>
          </a:p>
          <a:p>
            <a:pPr algn="ctr"/>
            <a:r>
              <a:rPr lang="sr-Latn-RS" sz="4200" b="1" dirty="0">
                <a:solidFill>
                  <a:srgbClr val="083763"/>
                </a:solidFill>
                <a:latin typeface="Montserrat" panose="00000500000000000000" pitchFamily="2" charset="0"/>
              </a:rPr>
              <a:t>New Frontiers In Food Authenticity And Beyond</a:t>
            </a:r>
          </a:p>
        </p:txBody>
      </p:sp>
      <p:sp>
        <p:nvSpPr>
          <p:cNvPr id="25604" name="Text Box 10"/>
          <p:cNvSpPr txBox="1">
            <a:spLocks noChangeArrowheads="1"/>
          </p:cNvSpPr>
          <p:nvPr/>
        </p:nvSpPr>
        <p:spPr bwMode="auto">
          <a:xfrm>
            <a:off x="1387017" y="4754037"/>
            <a:ext cx="9419566" cy="461665"/>
          </a:xfrm>
          <a:prstGeom prst="rect">
            <a:avLst/>
          </a:prstGeom>
          <a:noFill/>
          <a:ln w="9525">
            <a:noFill/>
            <a:miter lim="800000"/>
            <a:headEnd/>
            <a:tailEnd/>
          </a:ln>
        </p:spPr>
        <p:txBody>
          <a:bodyPr wrap="none">
            <a:prstTxWarp prst="textNoShape">
              <a:avLst/>
            </a:prstTxWarp>
            <a:spAutoFit/>
          </a:bodyPr>
          <a:lstStyle/>
          <a:p>
            <a:pPr algn="ctr" defTabSz="914400"/>
            <a:r>
              <a:rPr lang="en-US" dirty="0">
                <a:solidFill>
                  <a:srgbClr val="045C75"/>
                </a:solidFill>
                <a:latin typeface="Montserrat" panose="00000500000000000000" pitchFamily="2" charset="0"/>
                <a:hlinkClick r:id="rId3"/>
              </a:rPr>
              <a:t>https://www.ana-lab.rs/en/home/</a:t>
            </a:r>
            <a:r>
              <a:rPr lang="sr-Latn-RS" dirty="0">
                <a:solidFill>
                  <a:srgbClr val="045C75"/>
                </a:solidFill>
                <a:latin typeface="Montserrat" panose="00000500000000000000" pitchFamily="2" charset="0"/>
              </a:rPr>
              <a:t> </a:t>
            </a:r>
            <a:r>
              <a:rPr lang="en-US" dirty="0">
                <a:solidFill>
                  <a:srgbClr val="09213B"/>
                </a:solidFill>
                <a:latin typeface="Montserrat" panose="00000500000000000000" pitchFamily="2" charset="0"/>
              </a:rPr>
              <a:t>; e-mail: </a:t>
            </a:r>
            <a:r>
              <a:rPr lang="sr-Latn-RS" dirty="0">
                <a:solidFill>
                  <a:srgbClr val="045C75"/>
                </a:solidFill>
                <a:latin typeface="Montserrat" panose="00000500000000000000" pitchFamily="2" charset="0"/>
                <a:hlinkClick r:id="rId4"/>
              </a:rPr>
              <a:t>office@ana-lab.rs</a:t>
            </a:r>
            <a:r>
              <a:rPr lang="sr-Latn-RS" dirty="0">
                <a:solidFill>
                  <a:srgbClr val="045C75"/>
                </a:solidFill>
                <a:latin typeface="Montserrat" panose="00000500000000000000" pitchFamily="2" charset="0"/>
              </a:rPr>
              <a:t> </a:t>
            </a:r>
            <a:r>
              <a:rPr lang="en-US" sz="1800" dirty="0">
                <a:solidFill>
                  <a:srgbClr val="045C75"/>
                </a:solidFill>
                <a:latin typeface="Montserrat" panose="00000500000000000000" pitchFamily="2" charset="0"/>
              </a:rPr>
              <a:t> </a:t>
            </a:r>
          </a:p>
        </p:txBody>
      </p:sp>
      <p:sp>
        <p:nvSpPr>
          <p:cNvPr id="14" name="Rectangle 1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6"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5" name="Slide Number Placeholder 4"/>
          <p:cNvSpPr>
            <a:spLocks noGrp="1"/>
          </p:cNvSpPr>
          <p:nvPr>
            <p:ph type="sldNum" sz="quarter" idx="12"/>
          </p:nvPr>
        </p:nvSpPr>
        <p:spPr/>
        <p:txBody>
          <a:bodyPr/>
          <a:lstStyle/>
          <a:p>
            <a:pPr>
              <a:defRPr/>
            </a:pPr>
            <a:fld id="{36658407-216F-754E-A953-264CB419146E}" type="slidenum">
              <a:rPr lang="en-US" smtClean="0"/>
              <a:pPr>
                <a:defRPr/>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076203929"/>
              </p:ext>
            </p:extLst>
          </p:nvPr>
        </p:nvGraphicFramePr>
        <p:xfrm>
          <a:off x="3957636" y="1201699"/>
          <a:ext cx="4600576" cy="5519776"/>
        </p:xfrm>
        <a:graphic>
          <a:graphicData uri="http://schemas.openxmlformats.org/drawingml/2006/table">
            <a:tbl>
              <a:tblPr firstRow="1" bandRow="1">
                <a:tableStyleId>{5C22544A-7EE6-4342-B048-85BDC9FD1C3A}</a:tableStyleId>
              </a:tblPr>
              <a:tblGrid>
                <a:gridCol w="2300288">
                  <a:extLst>
                    <a:ext uri="{9D8B030D-6E8A-4147-A177-3AD203B41FA5}">
                      <a16:colId xmlns:a16="http://schemas.microsoft.com/office/drawing/2014/main" val="836996241"/>
                    </a:ext>
                  </a:extLst>
                </a:gridCol>
                <a:gridCol w="2300288">
                  <a:extLst>
                    <a:ext uri="{9D8B030D-6E8A-4147-A177-3AD203B41FA5}">
                      <a16:colId xmlns:a16="http://schemas.microsoft.com/office/drawing/2014/main" val="3362665659"/>
                    </a:ext>
                  </a:extLst>
                </a:gridCol>
              </a:tblGrid>
              <a:tr h="306248">
                <a:tc>
                  <a:txBody>
                    <a:bodyPr/>
                    <a:lstStyle/>
                    <a:p>
                      <a:pPr algn="ctr"/>
                      <a:r>
                        <a:rPr lang="sr-Latn-RS" sz="800" dirty="0" smtClean="0">
                          <a:solidFill>
                            <a:schemeClr val="tx1"/>
                          </a:solidFill>
                        </a:rPr>
                        <a:t>Sample’s no.</a:t>
                      </a:r>
                      <a:endParaRPr lang="en-US" sz="800" dirty="0">
                        <a:solidFill>
                          <a:schemeClr val="tx1"/>
                        </a:solidFill>
                      </a:endParaRPr>
                    </a:p>
                  </a:txBody>
                  <a:tcPr/>
                </a:tc>
                <a:tc>
                  <a:txBody>
                    <a:bodyPr/>
                    <a:lstStyle/>
                    <a:p>
                      <a:pPr algn="ctr">
                        <a:lnSpc>
                          <a:spcPct val="115000"/>
                        </a:lnSpc>
                        <a:spcAft>
                          <a:spcPts val="0"/>
                        </a:spcAft>
                      </a:pPr>
                      <a:r>
                        <a:rPr lang="en-US" sz="800" b="1" dirty="0">
                          <a:solidFill>
                            <a:schemeClr val="tx1"/>
                          </a:solidFill>
                          <a:effectLst/>
                          <a:latin typeface="+mn-lt"/>
                          <a:ea typeface="SimSun"/>
                          <a:cs typeface="Times New Roman"/>
                        </a:rPr>
                        <a:t>Sample </a:t>
                      </a:r>
                      <a:endParaRPr lang="en-US" sz="800" dirty="0">
                        <a:solidFill>
                          <a:schemeClr val="tx1"/>
                        </a:solidFill>
                        <a:effectLst/>
                        <a:latin typeface="+mn-lt"/>
                        <a:ea typeface="SimSun"/>
                        <a:cs typeface="Times New Roman"/>
                      </a:endParaRPr>
                    </a:p>
                    <a:p>
                      <a:pPr algn="ctr">
                        <a:lnSpc>
                          <a:spcPct val="115000"/>
                        </a:lnSpc>
                        <a:spcAft>
                          <a:spcPts val="0"/>
                        </a:spcAft>
                      </a:pPr>
                      <a:r>
                        <a:rPr lang="en-US" sz="800" b="1" dirty="0">
                          <a:solidFill>
                            <a:schemeClr val="tx1"/>
                          </a:solidFill>
                          <a:effectLst/>
                          <a:latin typeface="+mn-lt"/>
                          <a:ea typeface="SimSun"/>
                          <a:cs typeface="Times New Roman"/>
                        </a:rPr>
                        <a:t>name</a:t>
                      </a:r>
                      <a:endParaRPr lang="en-US" sz="800" dirty="0">
                        <a:solidFill>
                          <a:schemeClr val="tx1"/>
                        </a:solidFill>
                        <a:effectLst/>
                        <a:latin typeface="+mn-lt"/>
                        <a:ea typeface="SimSun"/>
                        <a:cs typeface="Times New Roman"/>
                      </a:endParaRPr>
                    </a:p>
                  </a:txBody>
                  <a:tcPr marL="33593" marR="33593" marT="0" marB="0" anchor="ctr"/>
                </a:tc>
                <a:extLst>
                  <a:ext uri="{0D108BD9-81ED-4DB2-BD59-A6C34878D82A}">
                    <a16:rowId xmlns:a16="http://schemas.microsoft.com/office/drawing/2014/main" val="987369616"/>
                  </a:ext>
                </a:extLst>
              </a:tr>
              <a:tr h="182462">
                <a:tc>
                  <a:txBody>
                    <a:bodyPr/>
                    <a:lstStyle/>
                    <a:p>
                      <a:pPr algn="ctr"/>
                      <a:r>
                        <a:rPr lang="sr-Latn-RS" sz="800" dirty="0" smtClean="0"/>
                        <a:t>1.</a:t>
                      </a:r>
                      <a:endParaRPr lang="en-US" sz="800" dirty="0"/>
                    </a:p>
                  </a:txBody>
                  <a:tcPr/>
                </a:tc>
                <a:tc>
                  <a:txBody>
                    <a:bodyPr/>
                    <a:lstStyle/>
                    <a:p>
                      <a:pPr algn="ctr">
                        <a:lnSpc>
                          <a:spcPct val="115000"/>
                        </a:lnSpc>
                        <a:spcAft>
                          <a:spcPts val="0"/>
                        </a:spcAft>
                      </a:pPr>
                      <a:r>
                        <a:rPr lang="en-US" sz="800" dirty="0">
                          <a:effectLst/>
                          <a:latin typeface="+mn-lt"/>
                          <a:ea typeface="SimSun"/>
                          <a:cs typeface="Times New Roman"/>
                        </a:rPr>
                        <a:t>Natural I</a:t>
                      </a:r>
                    </a:p>
                  </a:txBody>
                  <a:tcPr marL="33593" marR="33593" marT="0" marB="0" anchor="ctr"/>
                </a:tc>
                <a:extLst>
                  <a:ext uri="{0D108BD9-81ED-4DB2-BD59-A6C34878D82A}">
                    <a16:rowId xmlns:a16="http://schemas.microsoft.com/office/drawing/2014/main" val="4083996602"/>
                  </a:ext>
                </a:extLst>
              </a:tr>
              <a:tr h="182462">
                <a:tc>
                  <a:txBody>
                    <a:bodyPr/>
                    <a:lstStyle/>
                    <a:p>
                      <a:pPr algn="ctr"/>
                      <a:r>
                        <a:rPr lang="sr-Latn-RS" sz="800" dirty="0" smtClean="0"/>
                        <a:t>2.</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I-20</a:t>
                      </a:r>
                      <a:r>
                        <a:rPr lang="sr-Latn-RS" sz="800" dirty="0" smtClean="0">
                          <a:effectLst/>
                          <a:latin typeface="+mn-lt"/>
                          <a:ea typeface="SimSun"/>
                          <a:cs typeface="Times New Roman"/>
                        </a:rPr>
                        <a:t> – 20g/l sugar</a:t>
                      </a:r>
                      <a:r>
                        <a:rPr lang="sr-Latn-RS" sz="800" baseline="0" dirty="0" smtClean="0">
                          <a:effectLst/>
                          <a:latin typeface="+mn-lt"/>
                          <a:ea typeface="SimSun"/>
                          <a:cs typeface="Times New Roman"/>
                        </a:rPr>
                        <a:t>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3700520165"/>
                  </a:ext>
                </a:extLst>
              </a:tr>
              <a:tr h="198747">
                <a:tc>
                  <a:txBody>
                    <a:bodyPr/>
                    <a:lstStyle/>
                    <a:p>
                      <a:pPr algn="ctr"/>
                      <a:r>
                        <a:rPr lang="sr-Latn-RS" sz="800" dirty="0" smtClean="0"/>
                        <a:t>3.</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I-30</a:t>
                      </a:r>
                      <a:r>
                        <a:rPr lang="sr-Latn-RS" sz="800" dirty="0" smtClean="0">
                          <a:effectLst/>
                          <a:latin typeface="+mn-lt"/>
                          <a:ea typeface="SimSun"/>
                          <a:cs typeface="Times New Roman"/>
                        </a:rPr>
                        <a:t> – 30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178791109"/>
                  </a:ext>
                </a:extLst>
              </a:tr>
              <a:tr h="182462">
                <a:tc>
                  <a:txBody>
                    <a:bodyPr/>
                    <a:lstStyle/>
                    <a:p>
                      <a:pPr algn="ctr"/>
                      <a:r>
                        <a:rPr lang="sr-Latn-RS" sz="800" dirty="0" smtClean="0"/>
                        <a:t>4.</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I-40</a:t>
                      </a:r>
                      <a:r>
                        <a:rPr lang="sr-Latn-RS" sz="800" dirty="0" smtClean="0">
                          <a:effectLst/>
                          <a:latin typeface="+mn-lt"/>
                          <a:ea typeface="SimSun"/>
                          <a:cs typeface="Times New Roman"/>
                        </a:rPr>
                        <a:t> – 40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3383163626"/>
                  </a:ext>
                </a:extLst>
              </a:tr>
              <a:tr h="193503">
                <a:tc>
                  <a:txBody>
                    <a:bodyPr/>
                    <a:lstStyle/>
                    <a:p>
                      <a:pPr algn="ctr"/>
                      <a:r>
                        <a:rPr lang="sr-Latn-RS" sz="800" dirty="0" smtClean="0"/>
                        <a:t>5.</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I-50</a:t>
                      </a:r>
                      <a:r>
                        <a:rPr lang="sr-Latn-RS" sz="800" dirty="0" smtClean="0">
                          <a:effectLst/>
                          <a:latin typeface="+mn-lt"/>
                          <a:ea typeface="SimSun"/>
                          <a:cs typeface="Times New Roman"/>
                        </a:rPr>
                        <a:t> – 50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749515484"/>
                  </a:ext>
                </a:extLst>
              </a:tr>
              <a:tr h="188783">
                <a:tc>
                  <a:txBody>
                    <a:bodyPr/>
                    <a:lstStyle/>
                    <a:p>
                      <a:pPr algn="ctr"/>
                      <a:r>
                        <a:rPr lang="sr-Latn-RS" sz="800" dirty="0" smtClean="0"/>
                        <a:t>6.</a:t>
                      </a:r>
                      <a:endParaRPr lang="en-US" sz="800" dirty="0"/>
                    </a:p>
                  </a:txBody>
                  <a:tcPr/>
                </a:tc>
                <a:tc>
                  <a:txBody>
                    <a:bodyPr/>
                    <a:lstStyle/>
                    <a:p>
                      <a:pPr algn="ctr">
                        <a:lnSpc>
                          <a:spcPct val="115000"/>
                        </a:lnSpc>
                        <a:spcAft>
                          <a:spcPts val="0"/>
                        </a:spcAft>
                      </a:pPr>
                      <a:r>
                        <a:rPr lang="en-US" sz="800" dirty="0" smtClean="0">
                          <a:solidFill>
                            <a:srgbClr val="000000"/>
                          </a:solidFill>
                          <a:effectLst/>
                          <a:latin typeface="+mn-lt"/>
                          <a:ea typeface="Times New Roman"/>
                          <a:cs typeface="Calibri"/>
                        </a:rPr>
                        <a:t>I-water15</a:t>
                      </a:r>
                      <a:r>
                        <a:rPr lang="sr-Latn-RS" sz="800" dirty="0" smtClean="0">
                          <a:solidFill>
                            <a:srgbClr val="000000"/>
                          </a:solidFill>
                          <a:effectLst/>
                          <a:latin typeface="+mn-lt"/>
                          <a:ea typeface="Times New Roman"/>
                          <a:cs typeface="Calibri"/>
                        </a:rPr>
                        <a:t> – 15% v/v water dilution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15309568"/>
                  </a:ext>
                </a:extLst>
              </a:tr>
              <a:tr h="188783">
                <a:tc>
                  <a:txBody>
                    <a:bodyPr/>
                    <a:lstStyle/>
                    <a:p>
                      <a:pPr algn="ctr"/>
                      <a:r>
                        <a:rPr lang="sr-Latn-RS" sz="800" dirty="0" smtClean="0"/>
                        <a:t>7.</a:t>
                      </a:r>
                      <a:endParaRPr lang="en-US" sz="800" dirty="0"/>
                    </a:p>
                  </a:txBody>
                  <a:tcPr/>
                </a:tc>
                <a:tc>
                  <a:txBody>
                    <a:bodyPr/>
                    <a:lstStyle/>
                    <a:p>
                      <a:pPr algn="ctr">
                        <a:lnSpc>
                          <a:spcPct val="115000"/>
                        </a:lnSpc>
                        <a:spcAft>
                          <a:spcPts val="0"/>
                        </a:spcAft>
                      </a:pPr>
                      <a:r>
                        <a:rPr lang="en-US" sz="800" dirty="0" smtClean="0">
                          <a:solidFill>
                            <a:srgbClr val="000000"/>
                          </a:solidFill>
                          <a:effectLst/>
                          <a:latin typeface="+mn-lt"/>
                          <a:ea typeface="Times New Roman"/>
                          <a:cs typeface="Calibri"/>
                        </a:rPr>
                        <a:t>I-water20</a:t>
                      </a:r>
                      <a:r>
                        <a:rPr lang="sr-Latn-RS" sz="800" dirty="0" smtClean="0">
                          <a:solidFill>
                            <a:srgbClr val="000000"/>
                          </a:solidFill>
                          <a:effectLst/>
                          <a:latin typeface="+mn-lt"/>
                          <a:ea typeface="Times New Roman"/>
                          <a:cs typeface="Calibri"/>
                        </a:rPr>
                        <a:t> – 20% v/v water dilution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1669408971"/>
                  </a:ext>
                </a:extLst>
              </a:tr>
              <a:tr h="182462">
                <a:tc>
                  <a:txBody>
                    <a:bodyPr/>
                    <a:lstStyle/>
                    <a:p>
                      <a:pPr algn="ctr"/>
                      <a:r>
                        <a:rPr lang="sr-Latn-RS" sz="800" dirty="0" smtClean="0"/>
                        <a:t>8.</a:t>
                      </a:r>
                      <a:endParaRPr lang="en-US" sz="800" dirty="0"/>
                    </a:p>
                  </a:txBody>
                  <a:tcPr/>
                </a:tc>
                <a:tc>
                  <a:txBody>
                    <a:bodyPr/>
                    <a:lstStyle/>
                    <a:p>
                      <a:pPr algn="ctr">
                        <a:lnSpc>
                          <a:spcPct val="115000"/>
                        </a:lnSpc>
                        <a:spcAft>
                          <a:spcPts val="0"/>
                        </a:spcAft>
                      </a:pPr>
                      <a:r>
                        <a:rPr lang="en-US" sz="800" dirty="0">
                          <a:solidFill>
                            <a:srgbClr val="000000"/>
                          </a:solidFill>
                          <a:effectLst/>
                          <a:latin typeface="+mn-lt"/>
                          <a:ea typeface="Times New Roman"/>
                          <a:cs typeface="Calibri"/>
                        </a:rPr>
                        <a:t>I-sugar </a:t>
                      </a:r>
                      <a:r>
                        <a:rPr lang="en-US" sz="800" dirty="0" smtClean="0">
                          <a:solidFill>
                            <a:srgbClr val="000000"/>
                          </a:solidFill>
                          <a:effectLst/>
                          <a:latin typeface="+mn-lt"/>
                          <a:ea typeface="Times New Roman"/>
                          <a:cs typeface="Calibri"/>
                        </a:rPr>
                        <a:t>syrup</a:t>
                      </a:r>
                      <a:r>
                        <a:rPr lang="sr-Latn-RS" sz="800" dirty="0" smtClean="0">
                          <a:solidFill>
                            <a:srgbClr val="000000"/>
                          </a:solidFill>
                          <a:effectLst/>
                          <a:latin typeface="+mn-lt"/>
                          <a:ea typeface="Times New Roman"/>
                          <a:cs typeface="Calibri"/>
                        </a:rPr>
                        <a:t> – sugar syrup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950612295"/>
                  </a:ext>
                </a:extLst>
              </a:tr>
              <a:tr h="182462">
                <a:tc>
                  <a:txBody>
                    <a:bodyPr/>
                    <a:lstStyle/>
                    <a:p>
                      <a:pPr algn="ctr"/>
                      <a:r>
                        <a:rPr lang="sr-Latn-RS" sz="800" dirty="0" smtClean="0"/>
                        <a:t>9.</a:t>
                      </a:r>
                      <a:endParaRPr lang="en-US" sz="800" dirty="0"/>
                    </a:p>
                  </a:txBody>
                  <a:tcPr/>
                </a:tc>
                <a:tc>
                  <a:txBody>
                    <a:bodyPr/>
                    <a:lstStyle/>
                    <a:p>
                      <a:pPr algn="ctr">
                        <a:lnSpc>
                          <a:spcPct val="115000"/>
                        </a:lnSpc>
                        <a:spcAft>
                          <a:spcPts val="0"/>
                        </a:spcAft>
                      </a:pPr>
                      <a:r>
                        <a:rPr lang="en-US" sz="800" dirty="0">
                          <a:effectLst/>
                          <a:latin typeface="+mn-lt"/>
                          <a:ea typeface="SimSun"/>
                          <a:cs typeface="Times New Roman"/>
                        </a:rPr>
                        <a:t>Natural II</a:t>
                      </a:r>
                    </a:p>
                  </a:txBody>
                  <a:tcPr marL="33593" marR="33593" marT="0" marB="0" anchor="ctr"/>
                </a:tc>
                <a:extLst>
                  <a:ext uri="{0D108BD9-81ED-4DB2-BD59-A6C34878D82A}">
                    <a16:rowId xmlns:a16="http://schemas.microsoft.com/office/drawing/2014/main" val="3626696765"/>
                  </a:ext>
                </a:extLst>
              </a:tr>
              <a:tr h="182462">
                <a:tc>
                  <a:txBody>
                    <a:bodyPr/>
                    <a:lstStyle/>
                    <a:p>
                      <a:pPr algn="ctr"/>
                      <a:r>
                        <a:rPr lang="sr-Latn-RS" sz="800" dirty="0" smtClean="0"/>
                        <a:t>10.</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II-20</a:t>
                      </a:r>
                      <a:r>
                        <a:rPr lang="sr-Latn-RS" sz="800" dirty="0" smtClean="0">
                          <a:effectLst/>
                          <a:latin typeface="+mn-lt"/>
                          <a:ea typeface="SimSun"/>
                          <a:cs typeface="Times New Roman"/>
                        </a:rPr>
                        <a:t> – 20g/l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4101085643"/>
                  </a:ext>
                </a:extLst>
              </a:tr>
              <a:tr h="182462">
                <a:tc>
                  <a:txBody>
                    <a:bodyPr/>
                    <a:lstStyle/>
                    <a:p>
                      <a:pPr algn="ctr"/>
                      <a:r>
                        <a:rPr lang="sr-Latn-RS" sz="800" dirty="0" smtClean="0"/>
                        <a:t>11.</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II-30</a:t>
                      </a:r>
                      <a:r>
                        <a:rPr lang="sr-Latn-RS" sz="800" dirty="0" smtClean="0">
                          <a:effectLst/>
                          <a:latin typeface="+mn-lt"/>
                          <a:ea typeface="SimSun"/>
                          <a:cs typeface="Times New Roman"/>
                        </a:rPr>
                        <a:t> – 30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2904468952"/>
                  </a:ext>
                </a:extLst>
              </a:tr>
              <a:tr h="182462">
                <a:tc>
                  <a:txBody>
                    <a:bodyPr/>
                    <a:lstStyle/>
                    <a:p>
                      <a:pPr algn="ctr"/>
                      <a:r>
                        <a:rPr lang="sr-Latn-RS" sz="800" dirty="0" smtClean="0"/>
                        <a:t>12.</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II-40</a:t>
                      </a:r>
                      <a:r>
                        <a:rPr lang="sr-Latn-RS" sz="800" dirty="0" smtClean="0">
                          <a:effectLst/>
                          <a:latin typeface="+mn-lt"/>
                          <a:ea typeface="SimSun"/>
                          <a:cs typeface="Times New Roman"/>
                        </a:rPr>
                        <a:t> – 40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1480512429"/>
                  </a:ext>
                </a:extLst>
              </a:tr>
              <a:tr h="182462">
                <a:tc>
                  <a:txBody>
                    <a:bodyPr/>
                    <a:lstStyle/>
                    <a:p>
                      <a:pPr algn="ctr"/>
                      <a:r>
                        <a:rPr lang="sr-Latn-RS" sz="800" dirty="0" smtClean="0"/>
                        <a:t>13.</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II-50</a:t>
                      </a:r>
                      <a:r>
                        <a:rPr lang="sr-Latn-RS" sz="800" dirty="0" smtClean="0">
                          <a:effectLst/>
                          <a:latin typeface="+mn-lt"/>
                          <a:ea typeface="SimSun"/>
                          <a:cs typeface="Times New Roman"/>
                        </a:rPr>
                        <a:t> – 50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286998535"/>
                  </a:ext>
                </a:extLst>
              </a:tr>
              <a:tr h="182462">
                <a:tc>
                  <a:txBody>
                    <a:bodyPr/>
                    <a:lstStyle/>
                    <a:p>
                      <a:pPr algn="ctr"/>
                      <a:r>
                        <a:rPr lang="sr-Latn-RS" sz="800" dirty="0" smtClean="0"/>
                        <a:t>14.</a:t>
                      </a:r>
                      <a:endParaRPr lang="en-US" sz="800" dirty="0"/>
                    </a:p>
                  </a:txBody>
                  <a:tcPr/>
                </a:tc>
                <a:tc>
                  <a:txBody>
                    <a:bodyPr/>
                    <a:lstStyle/>
                    <a:p>
                      <a:pPr algn="ctr">
                        <a:lnSpc>
                          <a:spcPct val="115000"/>
                        </a:lnSpc>
                        <a:spcAft>
                          <a:spcPts val="0"/>
                        </a:spcAft>
                      </a:pPr>
                      <a:r>
                        <a:rPr lang="en-US" sz="800" dirty="0" smtClean="0">
                          <a:solidFill>
                            <a:srgbClr val="000000"/>
                          </a:solidFill>
                          <a:effectLst/>
                          <a:latin typeface="+mn-lt"/>
                          <a:ea typeface="Times New Roman"/>
                          <a:cs typeface="Calibri"/>
                        </a:rPr>
                        <a:t>II-water15</a:t>
                      </a:r>
                      <a:r>
                        <a:rPr lang="sr-Latn-RS" sz="800" dirty="0" smtClean="0">
                          <a:solidFill>
                            <a:srgbClr val="000000"/>
                          </a:solidFill>
                          <a:effectLst/>
                          <a:latin typeface="+mn-lt"/>
                          <a:ea typeface="Times New Roman"/>
                          <a:cs typeface="Calibri"/>
                        </a:rPr>
                        <a:t> – 15 %v/v water dilution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545974278"/>
                  </a:ext>
                </a:extLst>
              </a:tr>
              <a:tr h="182462">
                <a:tc>
                  <a:txBody>
                    <a:bodyPr/>
                    <a:lstStyle/>
                    <a:p>
                      <a:pPr algn="ctr"/>
                      <a:r>
                        <a:rPr lang="sr-Latn-RS" sz="800" dirty="0" smtClean="0"/>
                        <a:t>15.</a:t>
                      </a:r>
                      <a:endParaRPr lang="en-US" sz="800" dirty="0"/>
                    </a:p>
                  </a:txBody>
                  <a:tcPr/>
                </a:tc>
                <a:tc>
                  <a:txBody>
                    <a:bodyPr/>
                    <a:lstStyle/>
                    <a:p>
                      <a:pPr algn="ctr">
                        <a:lnSpc>
                          <a:spcPct val="115000"/>
                        </a:lnSpc>
                        <a:spcAft>
                          <a:spcPts val="0"/>
                        </a:spcAft>
                      </a:pPr>
                      <a:r>
                        <a:rPr lang="en-US" sz="800" dirty="0" smtClean="0">
                          <a:solidFill>
                            <a:srgbClr val="000000"/>
                          </a:solidFill>
                          <a:effectLst/>
                          <a:latin typeface="+mn-lt"/>
                          <a:ea typeface="Times New Roman"/>
                          <a:cs typeface="Calibri"/>
                        </a:rPr>
                        <a:t>II-water20</a:t>
                      </a:r>
                      <a:r>
                        <a:rPr lang="sr-Latn-RS" sz="800" dirty="0" smtClean="0">
                          <a:solidFill>
                            <a:srgbClr val="000000"/>
                          </a:solidFill>
                          <a:effectLst/>
                          <a:latin typeface="+mn-lt"/>
                          <a:ea typeface="Times New Roman"/>
                          <a:cs typeface="Calibri"/>
                        </a:rPr>
                        <a:t> – 20 %v/v</a:t>
                      </a:r>
                      <a:r>
                        <a:rPr lang="sr-Latn-RS" sz="800" baseline="0" dirty="0" smtClean="0">
                          <a:solidFill>
                            <a:srgbClr val="000000"/>
                          </a:solidFill>
                          <a:effectLst/>
                          <a:latin typeface="+mn-lt"/>
                          <a:ea typeface="Times New Roman"/>
                          <a:cs typeface="Calibri"/>
                        </a:rPr>
                        <a:t> water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3384404503"/>
                  </a:ext>
                </a:extLst>
              </a:tr>
              <a:tr h="182462">
                <a:tc>
                  <a:txBody>
                    <a:bodyPr/>
                    <a:lstStyle/>
                    <a:p>
                      <a:pPr algn="ctr"/>
                      <a:r>
                        <a:rPr lang="sr-Latn-RS" sz="800" dirty="0" smtClean="0"/>
                        <a:t>16.</a:t>
                      </a:r>
                      <a:endParaRPr lang="en-US" sz="800" dirty="0"/>
                    </a:p>
                  </a:txBody>
                  <a:tcPr/>
                </a:tc>
                <a:tc>
                  <a:txBody>
                    <a:bodyPr/>
                    <a:lstStyle/>
                    <a:p>
                      <a:pPr algn="ctr">
                        <a:lnSpc>
                          <a:spcPct val="115000"/>
                        </a:lnSpc>
                        <a:spcAft>
                          <a:spcPts val="0"/>
                        </a:spcAft>
                      </a:pPr>
                      <a:r>
                        <a:rPr lang="en-US" sz="800" dirty="0">
                          <a:solidFill>
                            <a:srgbClr val="000000"/>
                          </a:solidFill>
                          <a:effectLst/>
                          <a:latin typeface="+mn-lt"/>
                          <a:ea typeface="Times New Roman"/>
                          <a:cs typeface="Calibri"/>
                        </a:rPr>
                        <a:t>II-sugar </a:t>
                      </a:r>
                      <a:r>
                        <a:rPr lang="en-US" sz="800" dirty="0" smtClean="0">
                          <a:solidFill>
                            <a:srgbClr val="000000"/>
                          </a:solidFill>
                          <a:effectLst/>
                          <a:latin typeface="+mn-lt"/>
                          <a:ea typeface="Times New Roman"/>
                          <a:cs typeface="Calibri"/>
                        </a:rPr>
                        <a:t>syrup</a:t>
                      </a:r>
                      <a:r>
                        <a:rPr lang="sr-Latn-RS" sz="800" dirty="0" smtClean="0">
                          <a:solidFill>
                            <a:srgbClr val="000000"/>
                          </a:solidFill>
                          <a:effectLst/>
                          <a:latin typeface="+mn-lt"/>
                          <a:ea typeface="Times New Roman"/>
                          <a:cs typeface="Calibri"/>
                        </a:rPr>
                        <a:t> – sugar syrup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1518696110"/>
                  </a:ext>
                </a:extLst>
              </a:tr>
              <a:tr h="182462">
                <a:tc>
                  <a:txBody>
                    <a:bodyPr/>
                    <a:lstStyle/>
                    <a:p>
                      <a:pPr algn="ctr"/>
                      <a:r>
                        <a:rPr lang="sr-Latn-RS" sz="800" dirty="0" smtClean="0"/>
                        <a:t>17.</a:t>
                      </a:r>
                      <a:endParaRPr lang="en-US" sz="800" dirty="0"/>
                    </a:p>
                  </a:txBody>
                  <a:tcPr/>
                </a:tc>
                <a:tc>
                  <a:txBody>
                    <a:bodyPr/>
                    <a:lstStyle/>
                    <a:p>
                      <a:pPr algn="ctr">
                        <a:lnSpc>
                          <a:spcPct val="115000"/>
                        </a:lnSpc>
                        <a:spcAft>
                          <a:spcPts val="0"/>
                        </a:spcAft>
                      </a:pPr>
                      <a:r>
                        <a:rPr lang="en-US" sz="800" dirty="0">
                          <a:effectLst/>
                          <a:latin typeface="+mn-lt"/>
                          <a:ea typeface="SimSun"/>
                          <a:cs typeface="Times New Roman"/>
                        </a:rPr>
                        <a:t>Natural III</a:t>
                      </a:r>
                    </a:p>
                  </a:txBody>
                  <a:tcPr marL="33593" marR="33593" marT="0" marB="0" anchor="ctr"/>
                </a:tc>
                <a:extLst>
                  <a:ext uri="{0D108BD9-81ED-4DB2-BD59-A6C34878D82A}">
                    <a16:rowId xmlns:a16="http://schemas.microsoft.com/office/drawing/2014/main" val="4082629524"/>
                  </a:ext>
                </a:extLst>
              </a:tr>
              <a:tr h="182462">
                <a:tc>
                  <a:txBody>
                    <a:bodyPr/>
                    <a:lstStyle/>
                    <a:p>
                      <a:pPr algn="ctr"/>
                      <a:r>
                        <a:rPr lang="sr-Latn-RS" sz="800" dirty="0" smtClean="0"/>
                        <a:t>18.</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III-20</a:t>
                      </a:r>
                      <a:r>
                        <a:rPr lang="sr-Latn-RS" sz="800" dirty="0" smtClean="0">
                          <a:effectLst/>
                          <a:latin typeface="+mn-lt"/>
                          <a:ea typeface="SimSun"/>
                          <a:cs typeface="Times New Roman"/>
                        </a:rPr>
                        <a:t> – 20 g/l sugar addtion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4162356127"/>
                  </a:ext>
                </a:extLst>
              </a:tr>
              <a:tr h="182462">
                <a:tc>
                  <a:txBody>
                    <a:bodyPr/>
                    <a:lstStyle/>
                    <a:p>
                      <a:pPr algn="ctr"/>
                      <a:r>
                        <a:rPr lang="sr-Latn-RS" sz="800" dirty="0" smtClean="0"/>
                        <a:t>19.</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III-30</a:t>
                      </a:r>
                      <a:r>
                        <a:rPr lang="sr-Latn-RS" sz="800" dirty="0" smtClean="0">
                          <a:effectLst/>
                          <a:latin typeface="+mn-lt"/>
                          <a:ea typeface="SimSun"/>
                          <a:cs typeface="Times New Roman"/>
                        </a:rPr>
                        <a:t> – 30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3328258580"/>
                  </a:ext>
                </a:extLst>
              </a:tr>
              <a:tr h="182462">
                <a:tc>
                  <a:txBody>
                    <a:bodyPr/>
                    <a:lstStyle/>
                    <a:p>
                      <a:pPr algn="ctr"/>
                      <a:r>
                        <a:rPr lang="sr-Latn-RS" sz="800" dirty="0" smtClean="0"/>
                        <a:t>20.</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III-40</a:t>
                      </a:r>
                      <a:r>
                        <a:rPr lang="sr-Latn-RS" sz="800" dirty="0" smtClean="0">
                          <a:effectLst/>
                          <a:latin typeface="+mn-lt"/>
                          <a:ea typeface="SimSun"/>
                          <a:cs typeface="Times New Roman"/>
                        </a:rPr>
                        <a:t> – 40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4163645483"/>
                  </a:ext>
                </a:extLst>
              </a:tr>
              <a:tr h="182462">
                <a:tc>
                  <a:txBody>
                    <a:bodyPr/>
                    <a:lstStyle/>
                    <a:p>
                      <a:pPr algn="ctr"/>
                      <a:r>
                        <a:rPr lang="sr-Latn-RS" sz="800" dirty="0" smtClean="0"/>
                        <a:t>21.</a:t>
                      </a:r>
                      <a:endParaRPr lang="en-US" sz="800" dirty="0"/>
                    </a:p>
                  </a:txBody>
                  <a:tcPr/>
                </a:tc>
                <a:tc>
                  <a:txBody>
                    <a:bodyPr/>
                    <a:lstStyle/>
                    <a:p>
                      <a:pPr algn="ctr">
                        <a:lnSpc>
                          <a:spcPct val="115000"/>
                        </a:lnSpc>
                        <a:spcAft>
                          <a:spcPts val="0"/>
                        </a:spcAft>
                      </a:pPr>
                      <a:r>
                        <a:rPr lang="en-US" sz="800" dirty="0" smtClean="0">
                          <a:effectLst/>
                          <a:latin typeface="+mn-lt"/>
                          <a:ea typeface="SimSun"/>
                          <a:cs typeface="Times New Roman"/>
                        </a:rPr>
                        <a:t>III-50</a:t>
                      </a:r>
                      <a:r>
                        <a:rPr lang="sr-Latn-RS" sz="800" dirty="0" smtClean="0">
                          <a:effectLst/>
                          <a:latin typeface="+mn-lt"/>
                          <a:ea typeface="SimSun"/>
                          <a:cs typeface="Times New Roman"/>
                        </a:rPr>
                        <a:t> – 50 g/l sugar addition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1845333342"/>
                  </a:ext>
                </a:extLst>
              </a:tr>
              <a:tr h="182462">
                <a:tc>
                  <a:txBody>
                    <a:bodyPr/>
                    <a:lstStyle/>
                    <a:p>
                      <a:pPr algn="ctr"/>
                      <a:r>
                        <a:rPr lang="sr-Latn-RS" sz="800" dirty="0" smtClean="0"/>
                        <a:t>22.</a:t>
                      </a:r>
                      <a:endParaRPr lang="en-US" sz="800" dirty="0"/>
                    </a:p>
                  </a:txBody>
                  <a:tcPr/>
                </a:tc>
                <a:tc>
                  <a:txBody>
                    <a:bodyPr/>
                    <a:lstStyle/>
                    <a:p>
                      <a:pPr algn="ctr">
                        <a:lnSpc>
                          <a:spcPct val="115000"/>
                        </a:lnSpc>
                        <a:spcAft>
                          <a:spcPts val="0"/>
                        </a:spcAft>
                      </a:pPr>
                      <a:r>
                        <a:rPr lang="en-US" sz="800" dirty="0" smtClean="0">
                          <a:solidFill>
                            <a:srgbClr val="000000"/>
                          </a:solidFill>
                          <a:effectLst/>
                          <a:latin typeface="+mn-lt"/>
                          <a:ea typeface="Times New Roman"/>
                          <a:cs typeface="Calibri"/>
                        </a:rPr>
                        <a:t>III-water15</a:t>
                      </a:r>
                      <a:r>
                        <a:rPr lang="sr-Latn-RS" sz="800" dirty="0" smtClean="0">
                          <a:solidFill>
                            <a:srgbClr val="000000"/>
                          </a:solidFill>
                          <a:effectLst/>
                          <a:latin typeface="+mn-lt"/>
                          <a:ea typeface="Times New Roman"/>
                          <a:cs typeface="Calibri"/>
                        </a:rPr>
                        <a:t> – 15 %v/v water dilution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4275229201"/>
                  </a:ext>
                </a:extLst>
              </a:tr>
              <a:tr h="182462">
                <a:tc>
                  <a:txBody>
                    <a:bodyPr/>
                    <a:lstStyle/>
                    <a:p>
                      <a:pPr algn="ctr"/>
                      <a:r>
                        <a:rPr lang="sr-Latn-RS" sz="800" dirty="0" smtClean="0"/>
                        <a:t>23.</a:t>
                      </a:r>
                      <a:endParaRPr lang="en-US" sz="800" dirty="0"/>
                    </a:p>
                  </a:txBody>
                  <a:tcPr/>
                </a:tc>
                <a:tc>
                  <a:txBody>
                    <a:bodyPr/>
                    <a:lstStyle/>
                    <a:p>
                      <a:pPr algn="ctr">
                        <a:lnSpc>
                          <a:spcPct val="115000"/>
                        </a:lnSpc>
                        <a:spcAft>
                          <a:spcPts val="0"/>
                        </a:spcAft>
                      </a:pPr>
                      <a:r>
                        <a:rPr lang="en-US" sz="800" dirty="0" smtClean="0">
                          <a:solidFill>
                            <a:srgbClr val="000000"/>
                          </a:solidFill>
                          <a:effectLst/>
                          <a:latin typeface="+mn-lt"/>
                          <a:ea typeface="Times New Roman"/>
                          <a:cs typeface="Calibri"/>
                        </a:rPr>
                        <a:t>III-water20</a:t>
                      </a:r>
                      <a:r>
                        <a:rPr lang="sr-Latn-RS" sz="800" dirty="0" smtClean="0">
                          <a:solidFill>
                            <a:srgbClr val="000000"/>
                          </a:solidFill>
                          <a:effectLst/>
                          <a:latin typeface="+mn-lt"/>
                          <a:ea typeface="Times New Roman"/>
                          <a:cs typeface="Calibri"/>
                        </a:rPr>
                        <a:t> – 20 %v/v water dilution</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2097009305"/>
                  </a:ext>
                </a:extLst>
              </a:tr>
              <a:tr h="306248">
                <a:tc>
                  <a:txBody>
                    <a:bodyPr/>
                    <a:lstStyle/>
                    <a:p>
                      <a:pPr algn="ctr"/>
                      <a:r>
                        <a:rPr lang="sr-Latn-RS" sz="800" dirty="0" smtClean="0"/>
                        <a:t>24.</a:t>
                      </a:r>
                      <a:endParaRPr lang="en-US" sz="800" dirty="0"/>
                    </a:p>
                  </a:txBody>
                  <a:tcPr/>
                </a:tc>
                <a:tc>
                  <a:txBody>
                    <a:bodyPr/>
                    <a:lstStyle/>
                    <a:p>
                      <a:pPr algn="ctr">
                        <a:lnSpc>
                          <a:spcPct val="115000"/>
                        </a:lnSpc>
                        <a:spcAft>
                          <a:spcPts val="0"/>
                        </a:spcAft>
                      </a:pPr>
                      <a:r>
                        <a:rPr lang="en-US" sz="800" dirty="0">
                          <a:solidFill>
                            <a:srgbClr val="000000"/>
                          </a:solidFill>
                          <a:effectLst/>
                          <a:latin typeface="+mn-lt"/>
                          <a:ea typeface="Times New Roman"/>
                          <a:cs typeface="Calibri"/>
                        </a:rPr>
                        <a:t>III-sugar syrup</a:t>
                      </a:r>
                      <a:endParaRPr lang="en-US" sz="800" dirty="0">
                        <a:effectLst/>
                        <a:latin typeface="+mn-lt"/>
                        <a:ea typeface="SimSun"/>
                        <a:cs typeface="Times New Roman"/>
                      </a:endParaRPr>
                    </a:p>
                  </a:txBody>
                  <a:tcPr marL="33593" marR="33593" marT="0" marB="0" anchor="ctr"/>
                </a:tc>
                <a:extLst>
                  <a:ext uri="{0D108BD9-81ED-4DB2-BD59-A6C34878D82A}">
                    <a16:rowId xmlns:a16="http://schemas.microsoft.com/office/drawing/2014/main" val="149122418"/>
                  </a:ext>
                </a:extLst>
              </a:tr>
            </a:tbl>
          </a:graphicData>
        </a:graphic>
      </p:graphicFrame>
      <p:sp>
        <p:nvSpPr>
          <p:cNvPr id="12" name="Footer Placeholder 3"/>
          <p:cNvSpPr txBox="1">
            <a:spLocks noGrp="1"/>
          </p:cNvSpPr>
          <p:nvPr/>
        </p:nvSpPr>
        <p:spPr bwMode="auto">
          <a:xfrm rot="16200000">
            <a:off x="-254719" y="4041852"/>
            <a:ext cx="4343246"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2"/>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13" name="Rectangle 1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chemeClr val="bg1"/>
                </a:solidFill>
                <a:latin typeface="Montserrat" panose="00000500000000000000" pitchFamily="2" charset="0"/>
              </a:rPr>
              <a:t>SAMPLE SERIES</a:t>
            </a:r>
            <a:endParaRPr lang="en-US" b="1" dirty="0">
              <a:solidFill>
                <a:schemeClr val="bg1"/>
              </a:solidFill>
              <a:latin typeface="Montserrat" panose="00000500000000000000" pitchFamily="2"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pPr>
              <a:defRPr/>
            </a:pPr>
            <a:fld id="{5661F60B-72C9-9F4B-883C-8D4C8F6FC08D}" type="slidenum">
              <a:rPr lang="en-US" smtClean="0"/>
              <a:pPr>
                <a:defRPr/>
              </a:pPr>
              <a:t>20</a:t>
            </a:fld>
            <a:endParaRPr lang="en-US"/>
          </a:p>
        </p:txBody>
      </p:sp>
    </p:spTree>
    <p:extLst>
      <p:ext uri="{BB962C8B-B14F-4D97-AF65-F5344CB8AC3E}">
        <p14:creationId xmlns:p14="http://schemas.microsoft.com/office/powerpoint/2010/main" val="400879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2696675" y="1046804"/>
            <a:ext cx="6798650" cy="373623"/>
          </a:xfrm>
        </p:spPr>
        <p:txBody>
          <a:bodyPr>
            <a:normAutofit/>
          </a:bodyPr>
          <a:lstStyle/>
          <a:p>
            <a:r>
              <a:rPr lang="en-US" sz="1800" dirty="0" smtClean="0"/>
              <a:t> </a:t>
            </a:r>
            <a:r>
              <a:rPr lang="en-US" sz="1800" b="1" dirty="0" smtClean="0">
                <a:solidFill>
                  <a:srgbClr val="132B80"/>
                </a:solidFill>
                <a:latin typeface="Montserrat" panose="00000500000000000000" pitchFamily="2" charset="0"/>
              </a:rPr>
              <a:t>(EIM-IRMS</a:t>
            </a:r>
            <a:r>
              <a:rPr lang="sr-Latn-RS" sz="1800" b="1" baseline="30000" dirty="0" smtClean="0">
                <a:solidFill>
                  <a:srgbClr val="132B80"/>
                </a:solidFill>
                <a:latin typeface="Montserrat" panose="00000500000000000000" pitchFamily="2" charset="0"/>
              </a:rPr>
              <a:t>TM</a:t>
            </a:r>
            <a:r>
              <a:rPr lang="en-US" sz="1800" b="1" dirty="0" smtClean="0">
                <a:solidFill>
                  <a:srgbClr val="132B80"/>
                </a:solidFill>
                <a:latin typeface="Montserrat" panose="00000500000000000000" pitchFamily="2" charset="0"/>
              </a:rPr>
              <a:t> VS. CS-</a:t>
            </a:r>
            <a:r>
              <a:rPr lang="sr-Latn-RS" sz="1800" b="1" dirty="0" smtClean="0">
                <a:solidFill>
                  <a:srgbClr val="132B80"/>
                </a:solidFill>
                <a:latin typeface="Montserrat" panose="00000500000000000000" pitchFamily="2" charset="0"/>
              </a:rPr>
              <a:t>q</a:t>
            </a:r>
            <a:r>
              <a:rPr lang="en-US" sz="1800" b="1" dirty="0" smtClean="0">
                <a:solidFill>
                  <a:srgbClr val="132B80"/>
                </a:solidFill>
                <a:latin typeface="Montserrat" panose="00000500000000000000" pitchFamily="2" charset="0"/>
              </a:rPr>
              <a:t>NMR PERFORMANCE STUDY)</a:t>
            </a:r>
            <a:endParaRPr lang="en-US" sz="2025" b="1" dirty="0">
              <a:solidFill>
                <a:srgbClr val="132B80"/>
              </a:solidFill>
              <a:latin typeface="Montserrat" panose="00000500000000000000" pitchFamily="2" charset="0"/>
            </a:endParaRPr>
          </a:p>
        </p:txBody>
      </p:sp>
      <p:sp>
        <p:nvSpPr>
          <p:cNvPr id="22" name="Rectangle 5"/>
          <p:cNvSpPr>
            <a:spLocks noChangeArrowheads="1"/>
          </p:cNvSpPr>
          <p:nvPr/>
        </p:nvSpPr>
        <p:spPr bwMode="auto">
          <a:xfrm>
            <a:off x="3025792" y="5967949"/>
            <a:ext cx="71438" cy="85725"/>
          </a:xfrm>
          <a:prstGeom prst="rect">
            <a:avLst/>
          </a:prstGeom>
          <a:solidFill>
            <a:srgbClr val="7030A0"/>
          </a:solidFill>
          <a:ln w="9525">
            <a:solidFill>
              <a:srgbClr val="7030A0"/>
            </a:solidFill>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3" name="Rectangle 4"/>
          <p:cNvSpPr>
            <a:spLocks noChangeArrowheads="1"/>
          </p:cNvSpPr>
          <p:nvPr/>
        </p:nvSpPr>
        <p:spPr bwMode="auto">
          <a:xfrm>
            <a:off x="3025792" y="6104861"/>
            <a:ext cx="71438" cy="85725"/>
          </a:xfrm>
          <a:prstGeom prst="rect">
            <a:avLst/>
          </a:prstGeom>
          <a:solidFill>
            <a:srgbClr val="F79646"/>
          </a:solidFill>
          <a:ln w="9525">
            <a:solidFill>
              <a:srgbClr val="F79646"/>
            </a:solidFill>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4" name="Rectangle 3"/>
          <p:cNvSpPr>
            <a:spLocks noChangeArrowheads="1"/>
          </p:cNvSpPr>
          <p:nvPr/>
        </p:nvSpPr>
        <p:spPr bwMode="auto">
          <a:xfrm>
            <a:off x="3025792" y="6229846"/>
            <a:ext cx="71438" cy="85725"/>
          </a:xfrm>
          <a:prstGeom prst="rect">
            <a:avLst/>
          </a:prstGeom>
          <a:solidFill>
            <a:srgbClr val="4F81BD"/>
          </a:solidFill>
          <a:ln w="9525">
            <a:solidFill>
              <a:srgbClr val="4F81BD"/>
            </a:solidFill>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25" name="Rectangle 7"/>
          <p:cNvSpPr>
            <a:spLocks noChangeArrowheads="1"/>
          </p:cNvSpPr>
          <p:nvPr/>
        </p:nvSpPr>
        <p:spPr bwMode="auto">
          <a:xfrm>
            <a:off x="3097232" y="5903519"/>
            <a:ext cx="143666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lang="en-US" altLang="en-US" sz="750" i="1" dirty="0">
                <a:latin typeface="Montserrat" panose="00000500000000000000" pitchFamily="2" charset="0"/>
                <a:ea typeface="SimSun" pitchFamily="2" charset="-122"/>
                <a:cs typeface="Calibri" pitchFamily="34" charset="0"/>
              </a:rPr>
              <a:t>Natural I samples series</a:t>
            </a:r>
            <a:endParaRPr lang="en-US" altLang="en-US" sz="600" dirty="0">
              <a:latin typeface="Montserrat" panose="00000500000000000000" pitchFamily="2" charset="0"/>
              <a:cs typeface="Arial" pitchFamily="34" charset="0"/>
            </a:endParaRPr>
          </a:p>
        </p:txBody>
      </p:sp>
      <p:sp>
        <p:nvSpPr>
          <p:cNvPr id="26" name="Rectangle 9"/>
          <p:cNvSpPr>
            <a:spLocks noChangeArrowheads="1"/>
          </p:cNvSpPr>
          <p:nvPr/>
        </p:nvSpPr>
        <p:spPr bwMode="auto">
          <a:xfrm>
            <a:off x="3089936" y="6179117"/>
            <a:ext cx="1357886"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lang="en-US" altLang="en-US" sz="750" i="1" dirty="0">
                <a:latin typeface="Montserrat" panose="00000500000000000000" pitchFamily="2" charset="0"/>
                <a:ea typeface="SimSun" pitchFamily="2" charset="-122"/>
                <a:cs typeface="Calibri" pitchFamily="34" charset="0"/>
              </a:rPr>
              <a:t>Natural III samples series</a:t>
            </a:r>
            <a:endParaRPr lang="en-US" altLang="en-US" sz="1350" dirty="0">
              <a:latin typeface="Montserrat" panose="00000500000000000000" pitchFamily="2" charset="0"/>
              <a:cs typeface="Arial" pitchFamily="34" charset="0"/>
            </a:endParaRPr>
          </a:p>
        </p:txBody>
      </p:sp>
      <p:sp>
        <p:nvSpPr>
          <p:cNvPr id="27" name="Rectangle 26"/>
          <p:cNvSpPr/>
          <p:nvPr/>
        </p:nvSpPr>
        <p:spPr>
          <a:xfrm>
            <a:off x="2800733" y="1510828"/>
            <a:ext cx="6973582" cy="369332"/>
          </a:xfrm>
          <a:prstGeom prst="rect">
            <a:avLst/>
          </a:prstGeom>
        </p:spPr>
        <p:txBody>
          <a:bodyPr wrap="square">
            <a:spAutoFit/>
          </a:bodyPr>
          <a:lstStyle/>
          <a:p>
            <a:r>
              <a:rPr lang="en-US" sz="1800" b="1" dirty="0" smtClean="0">
                <a:solidFill>
                  <a:srgbClr val="132B80"/>
                </a:solidFill>
                <a:latin typeface="Montserrat" panose="00000500000000000000" pitchFamily="2" charset="0"/>
              </a:rPr>
              <a:t>FIGURE 1. GRAPHICAL PREVIEW OF EIM-IRMS</a:t>
            </a:r>
            <a:r>
              <a:rPr lang="sr-Latn-RS" sz="1800" b="1" baseline="30000" dirty="0" smtClean="0">
                <a:solidFill>
                  <a:srgbClr val="132B80"/>
                </a:solidFill>
                <a:latin typeface="Montserrat" panose="00000500000000000000" pitchFamily="2" charset="0"/>
              </a:rPr>
              <a:t>TM</a:t>
            </a:r>
            <a:r>
              <a:rPr lang="en-US" sz="1800" b="1" dirty="0" smtClean="0">
                <a:solidFill>
                  <a:srgbClr val="132B80"/>
                </a:solidFill>
                <a:latin typeface="Montserrat" panose="00000500000000000000" pitchFamily="2" charset="0"/>
              </a:rPr>
              <a:t> RESULTS:</a:t>
            </a:r>
            <a:endParaRPr lang="en-US" sz="1800" dirty="0">
              <a:solidFill>
                <a:srgbClr val="132B80"/>
              </a:solidFill>
              <a:latin typeface="Montserrat" panose="00000500000000000000" pitchFamily="2" charset="0"/>
            </a:endParaRPr>
          </a:p>
        </p:txBody>
      </p:sp>
      <p:sp>
        <p:nvSpPr>
          <p:cNvPr id="28" name="Rectangle 8"/>
          <p:cNvSpPr>
            <a:spLocks noChangeArrowheads="1"/>
          </p:cNvSpPr>
          <p:nvPr/>
        </p:nvSpPr>
        <p:spPr bwMode="auto">
          <a:xfrm>
            <a:off x="3046169" y="6048489"/>
            <a:ext cx="1401653"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lang="en-US" altLang="en-US" sz="750" i="1" dirty="0">
                <a:latin typeface="Montserrat" panose="00000500000000000000" pitchFamily="2" charset="0"/>
                <a:ea typeface="SimSun" pitchFamily="2" charset="-122"/>
                <a:cs typeface="Calibri" pitchFamily="34" charset="0"/>
              </a:rPr>
              <a:t>  Natural II samples series</a:t>
            </a:r>
            <a:endParaRPr lang="en-US" altLang="en-US" sz="600" dirty="0">
              <a:latin typeface="Montserrat" panose="00000500000000000000" pitchFamily="2" charset="0"/>
              <a:cs typeface="Arial" pitchFamily="34" charset="0"/>
            </a:endParaRPr>
          </a:p>
        </p:txBody>
      </p:sp>
      <p:grpSp>
        <p:nvGrpSpPr>
          <p:cNvPr id="2" name="Group 1"/>
          <p:cNvGrpSpPr/>
          <p:nvPr/>
        </p:nvGrpSpPr>
        <p:grpSpPr>
          <a:xfrm>
            <a:off x="2800733" y="1960433"/>
            <a:ext cx="7177768" cy="4007515"/>
            <a:chOff x="2800733" y="2280030"/>
            <a:chExt cx="6554423" cy="3663530"/>
          </a:xfrm>
        </p:grpSpPr>
        <p:pic>
          <p:nvPicPr>
            <p:cNvPr id="2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00733" y="2280030"/>
              <a:ext cx="6554423" cy="3663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3855720" y="2342157"/>
              <a:ext cx="1799356" cy="23807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8" name="Rectangle 17"/>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ontserrat" panose="00000500000000000000" pitchFamily="2" charset="0"/>
              </a:rPr>
              <a:t>EIM-IRMS</a:t>
            </a:r>
            <a:r>
              <a:rPr lang="sr-Latn-RS" b="1" baseline="30000" dirty="0" smtClean="0">
                <a:latin typeface="Montserrat" panose="00000500000000000000" pitchFamily="2" charset="0"/>
                <a:cs typeface="Calibri"/>
              </a:rPr>
              <a:t>TM</a:t>
            </a:r>
            <a:r>
              <a:rPr lang="en-US" b="1" dirty="0" smtClean="0">
                <a:latin typeface="Montserrat" panose="00000500000000000000" pitchFamily="2" charset="0"/>
              </a:rPr>
              <a:t> RESULTS</a:t>
            </a:r>
            <a:endParaRPr lang="en-US" dirty="0">
              <a:latin typeface="Montserrat" panose="00000500000000000000" pitchFamily="2"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30"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5661F60B-72C9-9F4B-883C-8D4C8F6FC08D}" type="slidenum">
              <a:rPr lang="en-US" smtClean="0"/>
              <a:pPr>
                <a:defRPr/>
              </a:pPr>
              <a:t>21</a:t>
            </a:fld>
            <a:endParaRPr lang="en-US"/>
          </a:p>
        </p:txBody>
      </p:sp>
    </p:spTree>
    <p:extLst>
      <p:ext uri="{BB962C8B-B14F-4D97-AF65-F5344CB8AC3E}">
        <p14:creationId xmlns:p14="http://schemas.microsoft.com/office/powerpoint/2010/main" val="3907900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192748" y="1134532"/>
            <a:ext cx="6172200" cy="348039"/>
          </a:xfrm>
        </p:spPr>
        <p:txBody>
          <a:bodyPr>
            <a:normAutofit fontScale="90000"/>
          </a:bodyPr>
          <a:lstStyle/>
          <a:p>
            <a:r>
              <a:rPr lang="en-US" sz="1800" b="1" dirty="0">
                <a:solidFill>
                  <a:srgbClr val="132B80"/>
                </a:solidFill>
                <a:latin typeface="Montserrat" panose="00000500000000000000" pitchFamily="2" charset="0"/>
              </a:rPr>
              <a:t>(</a:t>
            </a:r>
            <a:r>
              <a:rPr lang="en-US" sz="1800" b="1" dirty="0" smtClean="0">
                <a:solidFill>
                  <a:srgbClr val="132B80"/>
                </a:solidFill>
                <a:latin typeface="Montserrat" panose="00000500000000000000" pitchFamily="2" charset="0"/>
              </a:rPr>
              <a:t>EIM-IRMS</a:t>
            </a:r>
            <a:r>
              <a:rPr lang="sr-Latn-RS" sz="1800" b="1" baseline="30000" dirty="0" smtClean="0">
                <a:solidFill>
                  <a:srgbClr val="132B80"/>
                </a:solidFill>
                <a:latin typeface="Montserrat" panose="00000500000000000000" pitchFamily="2" charset="0"/>
              </a:rPr>
              <a:t>TM</a:t>
            </a:r>
            <a:r>
              <a:rPr lang="en-US" sz="1800" b="1" dirty="0" smtClean="0">
                <a:solidFill>
                  <a:srgbClr val="132B80"/>
                </a:solidFill>
                <a:latin typeface="Montserrat" panose="00000500000000000000" pitchFamily="2" charset="0"/>
              </a:rPr>
              <a:t> </a:t>
            </a:r>
            <a:r>
              <a:rPr lang="en-US" sz="1800" b="1" dirty="0">
                <a:solidFill>
                  <a:srgbClr val="132B80"/>
                </a:solidFill>
                <a:latin typeface="Montserrat" panose="00000500000000000000" pitchFamily="2" charset="0"/>
              </a:rPr>
              <a:t>VS. </a:t>
            </a:r>
            <a:r>
              <a:rPr lang="en-US" sz="1800" b="1" dirty="0" smtClean="0">
                <a:solidFill>
                  <a:srgbClr val="132B80"/>
                </a:solidFill>
                <a:latin typeface="Montserrat" panose="00000500000000000000" pitchFamily="2" charset="0"/>
              </a:rPr>
              <a:t>CS-</a:t>
            </a:r>
            <a:r>
              <a:rPr lang="sr-Latn-RS" sz="1800" b="1" dirty="0" smtClean="0">
                <a:solidFill>
                  <a:srgbClr val="132B80"/>
                </a:solidFill>
                <a:latin typeface="Montserrat" panose="00000500000000000000" pitchFamily="2" charset="0"/>
              </a:rPr>
              <a:t>q</a:t>
            </a:r>
            <a:r>
              <a:rPr lang="en-US" sz="1800" b="1" dirty="0" smtClean="0">
                <a:solidFill>
                  <a:srgbClr val="132B80"/>
                </a:solidFill>
                <a:latin typeface="Montserrat" panose="00000500000000000000" pitchFamily="2" charset="0"/>
              </a:rPr>
              <a:t>NMR </a:t>
            </a:r>
            <a:r>
              <a:rPr lang="en-US" sz="1800" b="1" dirty="0">
                <a:solidFill>
                  <a:srgbClr val="132B80"/>
                </a:solidFill>
                <a:latin typeface="Montserrat" panose="00000500000000000000" pitchFamily="2" charset="0"/>
              </a:rPr>
              <a:t>PERFORMANCE STUDY)</a:t>
            </a:r>
            <a:endParaRPr lang="en-US" sz="2025" dirty="0">
              <a:solidFill>
                <a:srgbClr val="C00000"/>
              </a:solidFill>
              <a:latin typeface="Montserrat" panose="00000500000000000000" pitchFamily="2" charset="0"/>
            </a:endParaRPr>
          </a:p>
        </p:txBody>
      </p:sp>
      <p:sp>
        <p:nvSpPr>
          <p:cNvPr id="15" name="Rectangle 5"/>
          <p:cNvSpPr>
            <a:spLocks noChangeArrowheads="1"/>
          </p:cNvSpPr>
          <p:nvPr/>
        </p:nvSpPr>
        <p:spPr bwMode="auto">
          <a:xfrm>
            <a:off x="2964604" y="5881938"/>
            <a:ext cx="71438" cy="85725"/>
          </a:xfrm>
          <a:prstGeom prst="rect">
            <a:avLst/>
          </a:prstGeom>
          <a:solidFill>
            <a:srgbClr val="7030A0"/>
          </a:solidFill>
          <a:ln w="9525">
            <a:solidFill>
              <a:srgbClr val="7030A0"/>
            </a:solidFill>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6" name="Rectangle 4"/>
          <p:cNvSpPr>
            <a:spLocks noChangeArrowheads="1"/>
          </p:cNvSpPr>
          <p:nvPr/>
        </p:nvSpPr>
        <p:spPr bwMode="auto">
          <a:xfrm>
            <a:off x="2964604" y="6024813"/>
            <a:ext cx="71438" cy="85725"/>
          </a:xfrm>
          <a:prstGeom prst="rect">
            <a:avLst/>
          </a:prstGeom>
          <a:solidFill>
            <a:srgbClr val="F79646"/>
          </a:solidFill>
          <a:ln w="9525">
            <a:solidFill>
              <a:srgbClr val="F79646"/>
            </a:solidFill>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7" name="Rectangle 3"/>
          <p:cNvSpPr>
            <a:spLocks noChangeArrowheads="1"/>
          </p:cNvSpPr>
          <p:nvPr/>
        </p:nvSpPr>
        <p:spPr bwMode="auto">
          <a:xfrm>
            <a:off x="2964604" y="6167688"/>
            <a:ext cx="71438" cy="85725"/>
          </a:xfrm>
          <a:prstGeom prst="rect">
            <a:avLst/>
          </a:prstGeom>
          <a:solidFill>
            <a:srgbClr val="4F81BD"/>
          </a:solidFill>
          <a:ln w="9525">
            <a:solidFill>
              <a:srgbClr val="4F81BD"/>
            </a:solidFill>
            <a:miter lim="800000"/>
            <a:headEnd/>
            <a:tailEnd/>
          </a:ln>
        </p:spPr>
        <p:txBody>
          <a:bodyPr vert="horz" wrap="square" lIns="68580" tIns="34290" rIns="68580" bIns="34290" numCol="1" anchor="t" anchorCtr="0" compatLnSpc="1">
            <a:prstTxWarp prst="textNoShape">
              <a:avLst/>
            </a:prstTxWarp>
          </a:bodyPr>
          <a:lstStyle/>
          <a:p>
            <a:endParaRPr lang="en-US" sz="1800"/>
          </a:p>
        </p:txBody>
      </p:sp>
      <p:sp>
        <p:nvSpPr>
          <p:cNvPr id="18" name="Rectangle 7"/>
          <p:cNvSpPr>
            <a:spLocks noChangeArrowheads="1"/>
          </p:cNvSpPr>
          <p:nvPr/>
        </p:nvSpPr>
        <p:spPr bwMode="auto">
          <a:xfrm>
            <a:off x="3036044" y="5851526"/>
            <a:ext cx="135180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lang="en-US" altLang="en-US" sz="750" i="1" dirty="0">
                <a:latin typeface="Montserrat" panose="00000500000000000000" pitchFamily="2" charset="0"/>
                <a:ea typeface="SimSun" pitchFamily="2" charset="-122"/>
                <a:cs typeface="Calibri" pitchFamily="34" charset="0"/>
              </a:rPr>
              <a:t>Natural I samples series</a:t>
            </a:r>
            <a:endParaRPr lang="en-US" altLang="en-US" sz="600" dirty="0">
              <a:latin typeface="Montserrat" panose="00000500000000000000" pitchFamily="2" charset="0"/>
              <a:cs typeface="Arial" pitchFamily="34" charset="0"/>
            </a:endParaRPr>
          </a:p>
        </p:txBody>
      </p:sp>
      <p:sp>
        <p:nvSpPr>
          <p:cNvPr id="19" name="Rectangle 8"/>
          <p:cNvSpPr>
            <a:spLocks noChangeArrowheads="1"/>
          </p:cNvSpPr>
          <p:nvPr/>
        </p:nvSpPr>
        <p:spPr bwMode="auto">
          <a:xfrm>
            <a:off x="2978894" y="5986722"/>
            <a:ext cx="141590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lang="en-US" altLang="en-US" sz="750" i="1" dirty="0">
                <a:latin typeface="Montserrat" panose="00000500000000000000" pitchFamily="2" charset="0"/>
                <a:ea typeface="SimSun" pitchFamily="2" charset="-122"/>
                <a:cs typeface="Calibri" pitchFamily="34" charset="0"/>
              </a:rPr>
              <a:t>  Natural II samples series</a:t>
            </a:r>
            <a:endParaRPr lang="en-US" altLang="en-US" sz="600" dirty="0">
              <a:latin typeface="Montserrat" panose="00000500000000000000" pitchFamily="2" charset="0"/>
              <a:cs typeface="Arial" pitchFamily="34" charset="0"/>
            </a:endParaRPr>
          </a:p>
        </p:txBody>
      </p:sp>
      <p:sp>
        <p:nvSpPr>
          <p:cNvPr id="20" name="Rectangle 9"/>
          <p:cNvSpPr>
            <a:spLocks noChangeArrowheads="1"/>
          </p:cNvSpPr>
          <p:nvPr/>
        </p:nvSpPr>
        <p:spPr bwMode="auto">
          <a:xfrm>
            <a:off x="3030848" y="6132535"/>
            <a:ext cx="135180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a:r>
              <a:rPr lang="en-US" altLang="en-US" sz="750" i="1" dirty="0">
                <a:latin typeface="Montserrat" panose="00000500000000000000" pitchFamily="2" charset="0"/>
                <a:ea typeface="SimSun" pitchFamily="2" charset="-122"/>
                <a:cs typeface="Calibri" pitchFamily="34" charset="0"/>
              </a:rPr>
              <a:t>Natural III samples series</a:t>
            </a:r>
            <a:endParaRPr lang="en-US" altLang="en-US" sz="1350" dirty="0">
              <a:latin typeface="Montserrat" panose="00000500000000000000" pitchFamily="2" charset="0"/>
              <a:cs typeface="Arial" pitchFamily="34" charset="0"/>
            </a:endParaRPr>
          </a:p>
        </p:txBody>
      </p:sp>
      <p:sp>
        <p:nvSpPr>
          <p:cNvPr id="21" name="Rectangle 20"/>
          <p:cNvSpPr/>
          <p:nvPr/>
        </p:nvSpPr>
        <p:spPr>
          <a:xfrm>
            <a:off x="2930326" y="1474993"/>
            <a:ext cx="6697045" cy="369332"/>
          </a:xfrm>
          <a:prstGeom prst="rect">
            <a:avLst/>
          </a:prstGeom>
        </p:spPr>
        <p:txBody>
          <a:bodyPr wrap="square">
            <a:spAutoFit/>
          </a:bodyPr>
          <a:lstStyle/>
          <a:p>
            <a:r>
              <a:rPr lang="en-US" sz="1800" b="1" dirty="0" smtClean="0">
                <a:solidFill>
                  <a:srgbClr val="132B80"/>
                </a:solidFill>
                <a:latin typeface="Montserrat" panose="00000500000000000000" pitchFamily="2" charset="0"/>
              </a:rPr>
              <a:t>FIGURE 2. GRAPHICAL PREVIEW OF CS-</a:t>
            </a:r>
            <a:r>
              <a:rPr lang="sr-Latn-RS" sz="1800" b="1" dirty="0" smtClean="0">
                <a:solidFill>
                  <a:srgbClr val="132B80"/>
                </a:solidFill>
                <a:latin typeface="Montserrat" panose="00000500000000000000" pitchFamily="2" charset="0"/>
              </a:rPr>
              <a:t>q</a:t>
            </a:r>
            <a:r>
              <a:rPr lang="en-US" sz="1800" b="1" dirty="0" smtClean="0">
                <a:solidFill>
                  <a:srgbClr val="132B80"/>
                </a:solidFill>
                <a:latin typeface="Montserrat" panose="00000500000000000000" pitchFamily="2" charset="0"/>
              </a:rPr>
              <a:t>NMR RESULTS:</a:t>
            </a:r>
            <a:endParaRPr lang="en-US" sz="1800" dirty="0">
              <a:solidFill>
                <a:srgbClr val="132B80"/>
              </a:solidFill>
              <a:latin typeface="Montserrat" panose="00000500000000000000" pitchFamily="2" charset="0"/>
            </a:endParaRPr>
          </a:p>
        </p:txBody>
      </p:sp>
      <p:grpSp>
        <p:nvGrpSpPr>
          <p:cNvPr id="2" name="Group 1"/>
          <p:cNvGrpSpPr/>
          <p:nvPr/>
        </p:nvGrpSpPr>
        <p:grpSpPr>
          <a:xfrm>
            <a:off x="2077085" y="1920859"/>
            <a:ext cx="8403526" cy="3743577"/>
            <a:chOff x="2742910" y="2480441"/>
            <a:chExt cx="6725774" cy="3480197"/>
          </a:xfrm>
        </p:grpSpPr>
        <p:pic>
          <p:nvPicPr>
            <p:cNvPr id="1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2910" y="2480441"/>
              <a:ext cx="6725774" cy="348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5275029" y="3227609"/>
              <a:ext cx="584421" cy="13355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ontserrat" panose="00000500000000000000" pitchFamily="2" charset="0"/>
              </a:endParaRPr>
            </a:p>
          </p:txBody>
        </p:sp>
      </p:grpSp>
      <p:sp>
        <p:nvSpPr>
          <p:cNvPr id="23" name="Rectangle 2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anose="00000500000000000000" pitchFamily="2" charset="0"/>
              </a:rPr>
              <a:t>EIM-IRMS</a:t>
            </a:r>
            <a:r>
              <a:rPr lang="sr-Latn-RS" b="1" baseline="30000" dirty="0">
                <a:latin typeface="Montserrat" panose="00000500000000000000" pitchFamily="2" charset="0"/>
                <a:cs typeface="Calibri"/>
              </a:rPr>
              <a:t>TM</a:t>
            </a:r>
            <a:r>
              <a:rPr lang="en-US" b="1" dirty="0">
                <a:latin typeface="Montserrat" panose="00000500000000000000" pitchFamily="2" charset="0"/>
              </a:rPr>
              <a:t> </a:t>
            </a:r>
            <a:r>
              <a:rPr lang="en-US" b="1" dirty="0" smtClean="0">
                <a:latin typeface="Montserrat" panose="00000500000000000000" pitchFamily="2" charset="0"/>
              </a:rPr>
              <a:t>RESULTS</a:t>
            </a:r>
            <a:endParaRPr lang="en-US" dirty="0">
              <a:latin typeface="Montserrat" panose="00000500000000000000" pitchFamily="2"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30"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5661F60B-72C9-9F4B-883C-8D4C8F6FC08D}" type="slidenum">
              <a:rPr lang="en-US" smtClean="0"/>
              <a:pPr>
                <a:defRPr/>
              </a:pPr>
              <a:t>22</a:t>
            </a:fld>
            <a:endParaRPr lang="en-US"/>
          </a:p>
        </p:txBody>
      </p:sp>
    </p:spTree>
    <p:extLst>
      <p:ext uri="{BB962C8B-B14F-4D97-AF65-F5344CB8AC3E}">
        <p14:creationId xmlns:p14="http://schemas.microsoft.com/office/powerpoint/2010/main" val="3016500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3"/>
          <p:cNvGraphicFramePr>
            <a:graphicFrameLocks noGrp="1"/>
          </p:cNvGraphicFramePr>
          <p:nvPr>
            <p:ph idx="1"/>
            <p:extLst>
              <p:ext uri="{D42A27DB-BD31-4B8C-83A1-F6EECF244321}">
                <p14:modId xmlns:p14="http://schemas.microsoft.com/office/powerpoint/2010/main" val="2985993131"/>
              </p:ext>
            </p:extLst>
          </p:nvPr>
        </p:nvGraphicFramePr>
        <p:xfrm>
          <a:off x="2441359" y="1985395"/>
          <a:ext cx="6859048" cy="4095810"/>
        </p:xfrm>
        <a:graphic>
          <a:graphicData uri="http://schemas.openxmlformats.org/drawingml/2006/table">
            <a:tbl>
              <a:tblPr firstRow="1" bandRow="1">
                <a:tableStyleId>{5940675A-B579-460E-94D1-54222C63F5DA}</a:tableStyleId>
              </a:tblPr>
              <a:tblGrid>
                <a:gridCol w="3429524">
                  <a:extLst>
                    <a:ext uri="{9D8B030D-6E8A-4147-A177-3AD203B41FA5}">
                      <a16:colId xmlns:a16="http://schemas.microsoft.com/office/drawing/2014/main" val="20000"/>
                    </a:ext>
                  </a:extLst>
                </a:gridCol>
                <a:gridCol w="3429524">
                  <a:extLst>
                    <a:ext uri="{9D8B030D-6E8A-4147-A177-3AD203B41FA5}">
                      <a16:colId xmlns:a16="http://schemas.microsoft.com/office/drawing/2014/main" val="20001"/>
                    </a:ext>
                  </a:extLst>
                </a:gridCol>
              </a:tblGrid>
              <a:tr h="512469">
                <a:tc>
                  <a:txBody>
                    <a:bodyPr/>
                    <a:lstStyle/>
                    <a:p>
                      <a:pPr algn="ctr"/>
                      <a:r>
                        <a:rPr lang="en-US" sz="1400" b="1" dirty="0" smtClean="0"/>
                        <a:t>EIM-IRMS</a:t>
                      </a:r>
                      <a:r>
                        <a:rPr lang="en-US" sz="1400" b="1" dirty="0" smtClean="0">
                          <a:latin typeface="Calibri"/>
                          <a:cs typeface="Calibri"/>
                        </a:rPr>
                        <a:t>®</a:t>
                      </a:r>
                      <a:r>
                        <a:rPr lang="en-US" sz="1400" b="1" dirty="0" smtClean="0"/>
                        <a:t> </a:t>
                      </a:r>
                    </a:p>
                    <a:p>
                      <a:pPr algn="ctr"/>
                      <a:r>
                        <a:rPr lang="en-US" sz="1400" b="1" dirty="0" smtClean="0"/>
                        <a:t>(detection of wine adulteration)</a:t>
                      </a:r>
                      <a:endParaRPr lang="en-US" sz="1400" b="1" dirty="0"/>
                    </a:p>
                  </a:txBody>
                  <a:tcPr marL="68580" marR="68580" marT="34290" marB="34290"/>
                </a:tc>
                <a:tc>
                  <a:txBody>
                    <a:bodyPr/>
                    <a:lstStyle/>
                    <a:p>
                      <a:pPr algn="ctr"/>
                      <a:r>
                        <a:rPr lang="en-US" sz="1400" b="1" dirty="0" smtClean="0"/>
                        <a:t>CS-</a:t>
                      </a:r>
                      <a:r>
                        <a:rPr lang="en-US" sz="1400" b="1" dirty="0" err="1" smtClean="0"/>
                        <a:t>qNMR</a:t>
                      </a:r>
                      <a:r>
                        <a:rPr lang="en-US" sz="1400" b="1" dirty="0" smtClean="0"/>
                        <a:t> </a:t>
                      </a:r>
                    </a:p>
                    <a:p>
                      <a:pPr algn="ctr"/>
                      <a:r>
                        <a:rPr lang="en-US" sz="1400" b="1" dirty="0" smtClean="0"/>
                        <a:t>(detection of wine adulteration)</a:t>
                      </a:r>
                      <a:endParaRPr lang="en-US" sz="1400" b="1" dirty="0"/>
                    </a:p>
                  </a:txBody>
                  <a:tcPr marL="68580" marR="68580" marT="34290" marB="34290"/>
                </a:tc>
                <a:extLst>
                  <a:ext uri="{0D108BD9-81ED-4DB2-BD59-A6C34878D82A}">
                    <a16:rowId xmlns:a16="http://schemas.microsoft.com/office/drawing/2014/main" val="10000"/>
                  </a:ext>
                </a:extLst>
              </a:tr>
              <a:tr h="3583341">
                <a:tc>
                  <a:txBody>
                    <a:bodyPr/>
                    <a:lstStyle/>
                    <a:p>
                      <a:r>
                        <a:rPr lang="en-US" sz="800" kern="1200" dirty="0" smtClean="0">
                          <a:solidFill>
                            <a:schemeClr val="tx1"/>
                          </a:solidFill>
                          <a:effectLst/>
                          <a:latin typeface="+mn-lt"/>
                          <a:ea typeface="+mn-ea"/>
                          <a:cs typeface="+mn-cs"/>
                        </a:rPr>
                        <a:t>By using EIM-IRMS</a:t>
                      </a:r>
                      <a:r>
                        <a:rPr lang="en-US" sz="800" kern="1200" baseline="30000" dirty="0" smtClean="0">
                          <a:solidFill>
                            <a:schemeClr val="tx1"/>
                          </a:solidFill>
                          <a:effectLst/>
                          <a:latin typeface="+mn-lt"/>
                          <a:ea typeface="+mn-ea"/>
                          <a:cs typeface="+mn-cs"/>
                        </a:rPr>
                        <a:t>®</a:t>
                      </a:r>
                      <a:r>
                        <a:rPr lang="en-US" sz="800" kern="1200" dirty="0" smtClean="0">
                          <a:solidFill>
                            <a:schemeClr val="tx1"/>
                          </a:solidFill>
                          <a:effectLst/>
                          <a:latin typeface="+mn-lt"/>
                          <a:ea typeface="+mn-ea"/>
                          <a:cs typeface="+mn-cs"/>
                        </a:rPr>
                        <a:t> we have successfully detected 11 out</a:t>
                      </a:r>
                      <a:r>
                        <a:rPr lang="en-US" sz="800" kern="1200" baseline="0" dirty="0" smtClean="0">
                          <a:solidFill>
                            <a:schemeClr val="tx1"/>
                          </a:solidFill>
                          <a:effectLst/>
                          <a:latin typeface="+mn-lt"/>
                          <a:ea typeface="+mn-ea"/>
                          <a:cs typeface="+mn-cs"/>
                        </a:rPr>
                        <a:t> of 21 </a:t>
                      </a:r>
                      <a:r>
                        <a:rPr lang="en-US" sz="800" kern="1200" dirty="0" smtClean="0">
                          <a:solidFill>
                            <a:schemeClr val="tx1"/>
                          </a:solidFill>
                          <a:effectLst/>
                          <a:latin typeface="+mn-lt"/>
                          <a:ea typeface="+mn-ea"/>
                          <a:cs typeface="+mn-cs"/>
                        </a:rPr>
                        <a:t>previously prepared samples spiked with beet sugar, tap water and beet sugar syrup (Table 3, Figure 3</a:t>
                      </a:r>
                      <a:r>
                        <a:rPr lang="en-US" sz="800" kern="1200" baseline="0" dirty="0" smtClean="0">
                          <a:solidFill>
                            <a:schemeClr val="tx1"/>
                          </a:solidFill>
                          <a:effectLst/>
                          <a:latin typeface="+mn-lt"/>
                          <a:ea typeface="+mn-ea"/>
                          <a:cs typeface="+mn-cs"/>
                        </a:rPr>
                        <a:t> – red cluster </a:t>
                      </a:r>
                      <a:r>
                        <a:rPr lang="en-US" sz="800" kern="1200" dirty="0" smtClean="0">
                          <a:solidFill>
                            <a:schemeClr val="tx1"/>
                          </a:solidFill>
                          <a:effectLst/>
                          <a:latin typeface="+mn-lt"/>
                          <a:ea typeface="+mn-ea"/>
                          <a:cs typeface="+mn-cs"/>
                        </a:rPr>
                        <a:t>): </a:t>
                      </a:r>
                    </a:p>
                    <a:p>
                      <a:r>
                        <a:rPr lang="en-US" sz="800" kern="1200" dirty="0" smtClean="0">
                          <a:solidFill>
                            <a:schemeClr val="tx1"/>
                          </a:solidFill>
                          <a:effectLst/>
                          <a:latin typeface="+mn-lt"/>
                          <a:ea typeface="+mn-ea"/>
                          <a:cs typeface="+mn-cs"/>
                        </a:rPr>
                        <a:t> </a:t>
                      </a:r>
                    </a:p>
                    <a:p>
                      <a:pPr marL="228600" lvl="0" indent="-228600">
                        <a:buFont typeface="+mj-lt"/>
                        <a:buAutoNum type="arabicPeriod"/>
                      </a:pPr>
                      <a:r>
                        <a:rPr lang="en-US" sz="800" kern="1200" dirty="0" smtClean="0">
                          <a:solidFill>
                            <a:schemeClr val="tx1"/>
                          </a:solidFill>
                          <a:effectLst/>
                          <a:latin typeface="+mn-lt"/>
                          <a:ea typeface="+mn-ea"/>
                          <a:cs typeface="+mn-cs"/>
                        </a:rPr>
                        <a:t>II-40 – Addition of beet sugar (40g/L) to grape must prior to alcoholic fermentation;</a:t>
                      </a:r>
                    </a:p>
                    <a:p>
                      <a:pPr marL="228600" lvl="0" indent="-228600">
                        <a:buFont typeface="+mj-lt"/>
                        <a:buAutoNum type="arabicPeriod"/>
                      </a:pPr>
                      <a:r>
                        <a:rPr lang="en-US" sz="800" kern="1200" dirty="0" smtClean="0">
                          <a:solidFill>
                            <a:schemeClr val="tx1"/>
                          </a:solidFill>
                          <a:effectLst/>
                          <a:latin typeface="+mn-lt"/>
                          <a:ea typeface="+mn-ea"/>
                          <a:cs typeface="+mn-cs"/>
                        </a:rPr>
                        <a:t>II-50 – Addition of beet sugar (50g/L) to grape must prior to alcoholic fermentation; </a:t>
                      </a:r>
                    </a:p>
                    <a:p>
                      <a:pPr marL="228600" lvl="0" indent="-228600">
                        <a:buFont typeface="+mj-lt"/>
                        <a:buAutoNum type="arabicPeriod"/>
                      </a:pPr>
                      <a:r>
                        <a:rPr lang="en-US" sz="800" kern="1200" dirty="0" smtClean="0">
                          <a:solidFill>
                            <a:schemeClr val="tx1"/>
                          </a:solidFill>
                          <a:effectLst/>
                          <a:latin typeface="+mn-lt"/>
                          <a:ea typeface="+mn-ea"/>
                          <a:cs typeface="+mn-cs"/>
                        </a:rPr>
                        <a:t>II-water15 – Dilution of grape must with water (15 %v/v) prior to alcoholic fermentation; </a:t>
                      </a:r>
                    </a:p>
                    <a:p>
                      <a:pPr marL="228600" lvl="0" indent="-228600">
                        <a:buFont typeface="+mj-lt"/>
                        <a:buAutoNum type="arabicPeriod"/>
                      </a:pPr>
                      <a:r>
                        <a:rPr lang="en-US" sz="800" kern="1200" dirty="0" smtClean="0">
                          <a:solidFill>
                            <a:schemeClr val="tx1"/>
                          </a:solidFill>
                          <a:effectLst/>
                          <a:latin typeface="+mn-lt"/>
                          <a:ea typeface="+mn-ea"/>
                          <a:cs typeface="+mn-cs"/>
                        </a:rPr>
                        <a:t>II-water20 – Dilution of grape must with water (15 %v/v) prior to alcoholic fermentation; </a:t>
                      </a:r>
                    </a:p>
                    <a:p>
                      <a:pPr marL="228600" lvl="0" indent="-228600">
                        <a:buFont typeface="+mj-lt"/>
                        <a:buAutoNum type="arabicPeriod"/>
                      </a:pPr>
                      <a:r>
                        <a:rPr lang="en-US" sz="800" kern="1200" dirty="0" smtClean="0">
                          <a:solidFill>
                            <a:schemeClr val="tx1"/>
                          </a:solidFill>
                          <a:effectLst/>
                          <a:latin typeface="+mn-lt"/>
                          <a:ea typeface="+mn-ea"/>
                          <a:cs typeface="+mn-cs"/>
                        </a:rPr>
                        <a:t>III-20 - Addition of beet sugar (20g/L) to grape must prior to alcoholic fermentation;</a:t>
                      </a:r>
                    </a:p>
                    <a:p>
                      <a:pPr marL="228600" lvl="0" indent="-228600">
                        <a:buFont typeface="+mj-lt"/>
                        <a:buAutoNum type="arabicPeriod"/>
                      </a:pPr>
                      <a:r>
                        <a:rPr lang="en-US" sz="800" kern="1200" dirty="0" smtClean="0">
                          <a:solidFill>
                            <a:schemeClr val="tx1"/>
                          </a:solidFill>
                          <a:effectLst/>
                          <a:latin typeface="+mn-lt"/>
                          <a:ea typeface="+mn-ea"/>
                          <a:cs typeface="+mn-cs"/>
                        </a:rPr>
                        <a:t>III-30 - Addition of beet sugar (30g/L) to grape must prior to alcoholic fermentation;</a:t>
                      </a:r>
                    </a:p>
                    <a:p>
                      <a:pPr marL="228600" lvl="0" indent="-228600">
                        <a:buFont typeface="+mj-lt"/>
                        <a:buAutoNum type="arabicPeriod"/>
                      </a:pPr>
                      <a:r>
                        <a:rPr lang="en-US" sz="800" kern="1200" dirty="0" smtClean="0">
                          <a:solidFill>
                            <a:schemeClr val="tx1"/>
                          </a:solidFill>
                          <a:effectLst/>
                          <a:latin typeface="+mn-lt"/>
                          <a:ea typeface="+mn-ea"/>
                          <a:cs typeface="+mn-cs"/>
                        </a:rPr>
                        <a:t>III-40 – Addition of beet sugar (40g/L) to grape must prior to alcoholic fermentation;</a:t>
                      </a:r>
                    </a:p>
                    <a:p>
                      <a:pPr marL="228600" lvl="0" indent="-228600">
                        <a:buFont typeface="+mj-lt"/>
                        <a:buAutoNum type="arabicPeriod"/>
                      </a:pPr>
                      <a:r>
                        <a:rPr lang="en-US" sz="800" kern="1200" dirty="0" smtClean="0">
                          <a:solidFill>
                            <a:schemeClr val="tx1"/>
                          </a:solidFill>
                          <a:effectLst/>
                          <a:latin typeface="+mn-lt"/>
                          <a:ea typeface="+mn-ea"/>
                          <a:cs typeface="+mn-cs"/>
                        </a:rPr>
                        <a:t>III-50 – Addition of beet sugar (50g/L) to grape must prior to alcoholic fermentation; </a:t>
                      </a:r>
                    </a:p>
                    <a:p>
                      <a:pPr marL="228600" lvl="0" indent="-228600">
                        <a:buFont typeface="+mj-lt"/>
                        <a:buAutoNum type="arabicPeriod"/>
                      </a:pPr>
                      <a:r>
                        <a:rPr lang="en-US" sz="800" kern="1200" dirty="0" smtClean="0">
                          <a:solidFill>
                            <a:schemeClr val="tx1"/>
                          </a:solidFill>
                          <a:effectLst/>
                          <a:latin typeface="+mn-lt"/>
                          <a:ea typeface="+mn-ea"/>
                          <a:cs typeface="+mn-cs"/>
                        </a:rPr>
                        <a:t>III-water15 – Dilution of grape must with water (15 %v/v) prior to alcoholic fermentation; </a:t>
                      </a:r>
                    </a:p>
                    <a:p>
                      <a:pPr marL="228600" lvl="0" indent="-228600">
                        <a:buFont typeface="+mj-lt"/>
                        <a:buAutoNum type="arabicPeriod"/>
                      </a:pPr>
                      <a:r>
                        <a:rPr lang="en-US" sz="800" kern="1200" dirty="0" smtClean="0">
                          <a:solidFill>
                            <a:schemeClr val="tx1"/>
                          </a:solidFill>
                          <a:effectLst/>
                          <a:latin typeface="+mn-lt"/>
                          <a:ea typeface="+mn-ea"/>
                          <a:cs typeface="+mn-cs"/>
                        </a:rPr>
                        <a:t>III-water20 – Dilution of grape must with water (15 %v/v) prior to alcoholic fermentation;</a:t>
                      </a:r>
                    </a:p>
                    <a:p>
                      <a:pPr marL="228600" lvl="0" indent="-228600">
                        <a:buFont typeface="+mj-lt"/>
                        <a:buAutoNum type="arabicPeriod"/>
                      </a:pPr>
                      <a:r>
                        <a:rPr lang="en-US" sz="800" kern="1200" dirty="0" smtClean="0">
                          <a:solidFill>
                            <a:schemeClr val="tx1"/>
                          </a:solidFill>
                          <a:effectLst/>
                          <a:latin typeface="+mn-lt"/>
                          <a:ea typeface="+mn-ea"/>
                          <a:cs typeface="+mn-cs"/>
                        </a:rPr>
                        <a:t>III-sugar syrup – Addition of 10 mL of 60 % (m/v) beet sugar syrup which corresponds to addition of 20 g/L of beet sugar to grape must prior to alcoholic fermentation;</a:t>
                      </a:r>
                    </a:p>
                  </a:txBody>
                  <a:tcPr marL="68580" marR="68580" marT="34290" marB="34290"/>
                </a:tc>
                <a:tc>
                  <a:txBody>
                    <a:bodyPr/>
                    <a:lstStyle/>
                    <a:p>
                      <a:r>
                        <a:rPr lang="en-US" sz="800" kern="1200" dirty="0" smtClean="0">
                          <a:solidFill>
                            <a:schemeClr val="tx1"/>
                          </a:solidFill>
                          <a:effectLst/>
                          <a:latin typeface="+mn-lt"/>
                          <a:ea typeface="+mn-ea"/>
                          <a:cs typeface="+mn-cs"/>
                        </a:rPr>
                        <a:t>By using CS-</a:t>
                      </a:r>
                      <a:r>
                        <a:rPr lang="en-US" sz="800" kern="1200" dirty="0" err="1" smtClean="0">
                          <a:solidFill>
                            <a:schemeClr val="tx1"/>
                          </a:solidFill>
                          <a:effectLst/>
                          <a:latin typeface="+mn-lt"/>
                          <a:ea typeface="+mn-ea"/>
                          <a:cs typeface="+mn-cs"/>
                        </a:rPr>
                        <a:t>qNMR</a:t>
                      </a:r>
                      <a:r>
                        <a:rPr lang="en-US" sz="800" kern="1200" dirty="0" smtClean="0">
                          <a:solidFill>
                            <a:schemeClr val="tx1"/>
                          </a:solidFill>
                          <a:effectLst/>
                          <a:latin typeface="+mn-lt"/>
                          <a:ea typeface="+mn-ea"/>
                          <a:cs typeface="+mn-cs"/>
                        </a:rPr>
                        <a:t> we have successfully detected 3 out of 21 previously prepared samples spiked with beet sugar (Table 4, Figure 4 – red cluster ): </a:t>
                      </a:r>
                    </a:p>
                    <a:p>
                      <a:pPr lvl="0"/>
                      <a:endParaRPr lang="en-US" sz="800" kern="1200" dirty="0" smtClean="0">
                        <a:solidFill>
                          <a:schemeClr val="tx1"/>
                        </a:solidFill>
                        <a:effectLst/>
                        <a:latin typeface="+mn-lt"/>
                        <a:ea typeface="+mn-ea"/>
                        <a:cs typeface="+mn-cs"/>
                      </a:endParaRPr>
                    </a:p>
                    <a:p>
                      <a:pPr marL="228600" lvl="0" indent="-228600">
                        <a:buFont typeface="+mj-lt"/>
                        <a:buAutoNum type="arabicPeriod"/>
                      </a:pPr>
                      <a:r>
                        <a:rPr lang="en-US" sz="800" kern="1200" dirty="0" smtClean="0">
                          <a:solidFill>
                            <a:schemeClr val="tx1"/>
                          </a:solidFill>
                          <a:effectLst/>
                          <a:latin typeface="+mn-lt"/>
                          <a:ea typeface="+mn-ea"/>
                          <a:cs typeface="+mn-cs"/>
                        </a:rPr>
                        <a:t>III-30 - Addition of beet sugar (30g/L) to grape must prior to alcoholic fermentation;</a:t>
                      </a:r>
                    </a:p>
                    <a:p>
                      <a:pPr marL="228600" lvl="0" indent="-228600">
                        <a:buFont typeface="+mj-lt"/>
                        <a:buAutoNum type="arabicPeriod"/>
                      </a:pPr>
                      <a:r>
                        <a:rPr lang="en-US" sz="800" kern="1200" dirty="0" smtClean="0">
                          <a:solidFill>
                            <a:schemeClr val="tx1"/>
                          </a:solidFill>
                          <a:effectLst/>
                          <a:latin typeface="+mn-lt"/>
                          <a:ea typeface="+mn-ea"/>
                          <a:cs typeface="+mn-cs"/>
                        </a:rPr>
                        <a:t>III-40 – Addition of beet sugar (40g/L) to grape must prior to alcoholic fermentation;</a:t>
                      </a:r>
                    </a:p>
                    <a:p>
                      <a:pPr marL="228600" lvl="0" indent="-228600">
                        <a:buFont typeface="+mj-lt"/>
                        <a:buAutoNum type="arabicPeriod"/>
                      </a:pPr>
                      <a:r>
                        <a:rPr lang="en-US" sz="800" kern="1200" dirty="0" smtClean="0">
                          <a:solidFill>
                            <a:schemeClr val="tx1"/>
                          </a:solidFill>
                          <a:effectLst/>
                          <a:latin typeface="+mn-lt"/>
                          <a:ea typeface="+mn-ea"/>
                          <a:cs typeface="+mn-cs"/>
                        </a:rPr>
                        <a:t>III-50 – Addition of beet sugar (50g/L) to grape must prior to alcoholic fermentation</a:t>
                      </a:r>
                    </a:p>
                    <a:p>
                      <a:endParaRPr lang="en-US" sz="800" dirty="0"/>
                    </a:p>
                  </a:txBody>
                  <a:tcPr marL="68580" marR="68580" marT="34290" marB="34290"/>
                </a:tc>
                <a:extLst>
                  <a:ext uri="{0D108BD9-81ED-4DB2-BD59-A6C34878D82A}">
                    <a16:rowId xmlns:a16="http://schemas.microsoft.com/office/drawing/2014/main" val="10001"/>
                  </a:ext>
                </a:extLst>
              </a:tr>
            </a:tbl>
          </a:graphicData>
        </a:graphic>
      </p:graphicFrame>
      <p:sp>
        <p:nvSpPr>
          <p:cNvPr id="15" name="TextBox 14"/>
          <p:cNvSpPr txBox="1"/>
          <p:nvPr/>
        </p:nvSpPr>
        <p:spPr>
          <a:xfrm>
            <a:off x="1766443" y="1584504"/>
            <a:ext cx="8438529" cy="369332"/>
          </a:xfrm>
          <a:prstGeom prst="rect">
            <a:avLst/>
          </a:prstGeom>
          <a:noFill/>
        </p:spPr>
        <p:txBody>
          <a:bodyPr wrap="none" rtlCol="0">
            <a:spAutoFit/>
          </a:bodyPr>
          <a:lstStyle/>
          <a:p>
            <a:r>
              <a:rPr lang="en-US" sz="1800" b="1" dirty="0" smtClean="0">
                <a:solidFill>
                  <a:srgbClr val="132B80"/>
                </a:solidFill>
                <a:latin typeface="Montserrat" panose="00000500000000000000" pitchFamily="2" charset="0"/>
              </a:rPr>
              <a:t>TABLE 10. DETECTION OF WINE ADULTERATION WITH TWO METHODS</a:t>
            </a:r>
            <a:endParaRPr lang="en-US" sz="1800" b="1" dirty="0">
              <a:solidFill>
                <a:srgbClr val="132B80"/>
              </a:solidFill>
              <a:latin typeface="Montserrat" panose="00000500000000000000" pitchFamily="2" charset="0"/>
            </a:endParaRPr>
          </a:p>
        </p:txBody>
      </p:sp>
      <p:sp>
        <p:nvSpPr>
          <p:cNvPr id="11" name="Rectangle 10"/>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ontserrat" panose="00000500000000000000" pitchFamily="2" charset="0"/>
              </a:rPr>
              <a:t>EIM-IRMS</a:t>
            </a:r>
            <a:r>
              <a:rPr lang="sr-Latn-RS" b="1" baseline="30000" dirty="0">
                <a:latin typeface="Montserrat" panose="00000500000000000000" pitchFamily="2" charset="0"/>
                <a:cs typeface="Calibri"/>
              </a:rPr>
              <a:t>TM</a:t>
            </a:r>
            <a:r>
              <a:rPr lang="en-US" b="1" dirty="0">
                <a:latin typeface="Montserrat" panose="00000500000000000000" pitchFamily="2" charset="0"/>
              </a:rPr>
              <a:t> </a:t>
            </a:r>
            <a:r>
              <a:rPr lang="en-US" b="1" dirty="0" smtClean="0">
                <a:latin typeface="Montserrat" panose="00000500000000000000" pitchFamily="2" charset="0"/>
              </a:rPr>
              <a:t>RESULTS</a:t>
            </a:r>
            <a:endParaRPr lang="en-US" dirty="0">
              <a:latin typeface="Montserrat" panose="00000500000000000000" pitchFamily="2"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6" name="Title 1"/>
          <p:cNvSpPr>
            <a:spLocks noGrp="1"/>
          </p:cNvSpPr>
          <p:nvPr>
            <p:ph type="title"/>
          </p:nvPr>
        </p:nvSpPr>
        <p:spPr>
          <a:xfrm>
            <a:off x="2899607" y="1134532"/>
            <a:ext cx="6172200" cy="348039"/>
          </a:xfrm>
        </p:spPr>
        <p:txBody>
          <a:bodyPr>
            <a:normAutofit fontScale="90000"/>
          </a:bodyPr>
          <a:lstStyle/>
          <a:p>
            <a:r>
              <a:rPr lang="en-US" sz="1800" b="1" dirty="0">
                <a:solidFill>
                  <a:srgbClr val="132B80"/>
                </a:solidFill>
                <a:latin typeface="Montserrat" panose="00000500000000000000" pitchFamily="2" charset="0"/>
              </a:rPr>
              <a:t>(</a:t>
            </a:r>
            <a:r>
              <a:rPr lang="en-US" sz="1800" b="1" dirty="0" smtClean="0">
                <a:solidFill>
                  <a:srgbClr val="132B80"/>
                </a:solidFill>
                <a:latin typeface="Montserrat" panose="00000500000000000000" pitchFamily="2" charset="0"/>
              </a:rPr>
              <a:t>EIM-IRMS</a:t>
            </a:r>
            <a:r>
              <a:rPr lang="sr-Latn-RS" sz="1800" b="1" baseline="30000" dirty="0" smtClean="0">
                <a:solidFill>
                  <a:srgbClr val="132B80"/>
                </a:solidFill>
                <a:latin typeface="Montserrat" panose="00000500000000000000" pitchFamily="2" charset="0"/>
              </a:rPr>
              <a:t>TM</a:t>
            </a:r>
            <a:r>
              <a:rPr lang="en-US" sz="1800" b="1" dirty="0" smtClean="0">
                <a:solidFill>
                  <a:srgbClr val="132B80"/>
                </a:solidFill>
                <a:latin typeface="Montserrat" panose="00000500000000000000" pitchFamily="2" charset="0"/>
              </a:rPr>
              <a:t> </a:t>
            </a:r>
            <a:r>
              <a:rPr lang="en-US" sz="1800" b="1" dirty="0">
                <a:solidFill>
                  <a:srgbClr val="132B80"/>
                </a:solidFill>
                <a:latin typeface="Montserrat" panose="00000500000000000000" pitchFamily="2" charset="0"/>
              </a:rPr>
              <a:t>VS. </a:t>
            </a:r>
            <a:r>
              <a:rPr lang="en-US" sz="1800" b="1" dirty="0" smtClean="0">
                <a:solidFill>
                  <a:srgbClr val="132B80"/>
                </a:solidFill>
                <a:latin typeface="Montserrat" panose="00000500000000000000" pitchFamily="2" charset="0"/>
              </a:rPr>
              <a:t>CS-</a:t>
            </a:r>
            <a:r>
              <a:rPr lang="sr-Latn-RS" sz="1800" b="1" dirty="0" smtClean="0">
                <a:solidFill>
                  <a:srgbClr val="132B80"/>
                </a:solidFill>
                <a:latin typeface="Montserrat" panose="00000500000000000000" pitchFamily="2" charset="0"/>
              </a:rPr>
              <a:t>q</a:t>
            </a:r>
            <a:r>
              <a:rPr lang="en-US" sz="1800" b="1" dirty="0" smtClean="0">
                <a:solidFill>
                  <a:srgbClr val="132B80"/>
                </a:solidFill>
                <a:latin typeface="Montserrat" panose="00000500000000000000" pitchFamily="2" charset="0"/>
              </a:rPr>
              <a:t>NMR </a:t>
            </a:r>
            <a:r>
              <a:rPr lang="en-US" sz="1800" b="1" dirty="0">
                <a:solidFill>
                  <a:srgbClr val="132B80"/>
                </a:solidFill>
                <a:latin typeface="Montserrat" panose="00000500000000000000" pitchFamily="2" charset="0"/>
              </a:rPr>
              <a:t>PERFORMANCE STUDY)</a:t>
            </a:r>
            <a:endParaRPr lang="en-US" sz="2025" dirty="0">
              <a:solidFill>
                <a:srgbClr val="C00000"/>
              </a:solidFill>
              <a:latin typeface="Montserrat" panose="00000500000000000000" pitchFamily="2" charset="0"/>
            </a:endParaRPr>
          </a:p>
        </p:txBody>
      </p:sp>
      <p:sp>
        <p:nvSpPr>
          <p:cNvPr id="22"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3"/>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5661F60B-72C9-9F4B-883C-8D4C8F6FC08D}" type="slidenum">
              <a:rPr lang="en-US" smtClean="0"/>
              <a:pPr>
                <a:defRPr/>
              </a:pPr>
              <a:t>23</a:t>
            </a:fld>
            <a:endParaRPr lang="en-US"/>
          </a:p>
        </p:txBody>
      </p:sp>
    </p:spTree>
    <p:extLst>
      <p:ext uri="{BB962C8B-B14F-4D97-AF65-F5344CB8AC3E}">
        <p14:creationId xmlns:p14="http://schemas.microsoft.com/office/powerpoint/2010/main" val="2272512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31971" y="987552"/>
            <a:ext cx="10940248" cy="818318"/>
          </a:xfrm>
        </p:spPr>
        <p:txBody>
          <a:bodyPr>
            <a:noAutofit/>
          </a:bodyPr>
          <a:lstStyle/>
          <a:p>
            <a:r>
              <a:rPr lang="en-US" sz="1800" b="1" dirty="0" smtClean="0">
                <a:solidFill>
                  <a:srgbClr val="083763"/>
                </a:solidFill>
                <a:latin typeface="Montserrat" panose="00000500000000000000" pitchFamily="2" charset="0"/>
              </a:rPr>
              <a:t>Inter-laboratory </a:t>
            </a:r>
            <a:r>
              <a:rPr lang="en-US" sz="1800" b="1" dirty="0">
                <a:solidFill>
                  <a:srgbClr val="083763"/>
                </a:solidFill>
                <a:latin typeface="Montserrat" panose="00000500000000000000" pitchFamily="2" charset="0"/>
              </a:rPr>
              <a:t>study between three laboratories</a:t>
            </a:r>
            <a:r>
              <a:rPr lang="en-US" sz="1600" dirty="0">
                <a:solidFill>
                  <a:srgbClr val="083763"/>
                </a:solidFill>
                <a:latin typeface="Montserrat" panose="00000500000000000000" pitchFamily="2" charset="0"/>
              </a:rPr>
              <a:t/>
            </a:r>
            <a:br>
              <a:rPr lang="en-US" sz="1600" dirty="0">
                <a:solidFill>
                  <a:srgbClr val="083763"/>
                </a:solidFill>
                <a:latin typeface="Montserrat" panose="00000500000000000000" pitchFamily="2" charset="0"/>
              </a:rPr>
            </a:br>
            <a:r>
              <a:rPr lang="en-US" sz="1600" b="1" dirty="0">
                <a:solidFill>
                  <a:srgbClr val="083763"/>
                </a:solidFill>
                <a:latin typeface="Montserrat" panose="00000500000000000000" pitchFamily="2" charset="0"/>
              </a:rPr>
              <a:t>Quantitative analysis and detection of chaptalization and watering down of wine using isotope ratio mass </a:t>
            </a:r>
            <a:r>
              <a:rPr lang="en-US" sz="1600" b="1" dirty="0" smtClean="0">
                <a:solidFill>
                  <a:srgbClr val="083763"/>
                </a:solidFill>
                <a:latin typeface="Montserrat" panose="00000500000000000000" pitchFamily="2" charset="0"/>
              </a:rPr>
              <a:t>spectrometry</a:t>
            </a:r>
            <a:endParaRPr lang="en-US" sz="1600" dirty="0">
              <a:solidFill>
                <a:srgbClr val="083763"/>
              </a:solidFill>
              <a:latin typeface="Montserrat" panose="00000500000000000000" pitchFamily="2" charset="0"/>
            </a:endParaRPr>
          </a:p>
        </p:txBody>
      </p:sp>
      <p:sp>
        <p:nvSpPr>
          <p:cNvPr id="5" name="Rectangle 4"/>
          <p:cNvSpPr/>
          <p:nvPr/>
        </p:nvSpPr>
        <p:spPr>
          <a:xfrm>
            <a:off x="0" y="1836030"/>
            <a:ext cx="1961965" cy="523220"/>
          </a:xfrm>
          <a:prstGeom prst="rect">
            <a:avLst/>
          </a:prstGeom>
        </p:spPr>
        <p:txBody>
          <a:bodyPr wrap="square">
            <a:spAutoFit/>
          </a:bodyPr>
          <a:lstStyle/>
          <a:p>
            <a:r>
              <a:rPr lang="en-US" sz="1400" dirty="0" smtClean="0">
                <a:solidFill>
                  <a:srgbClr val="083763"/>
                </a:solidFill>
                <a:latin typeface="Montserrat" panose="00000500000000000000" pitchFamily="2" charset="0"/>
              </a:rPr>
              <a:t>CO-AUTHORS ON THIS STUDY:</a:t>
            </a:r>
            <a:endParaRPr lang="en-US" sz="1400" dirty="0">
              <a:solidFill>
                <a:srgbClr val="083763"/>
              </a:solidFill>
              <a:latin typeface="Montserrat" panose="00000500000000000000" pitchFamily="2" charset="0"/>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262969" y="1744331"/>
            <a:ext cx="945629"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71869" y="1752599"/>
            <a:ext cx="1155111" cy="135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405" y="1722189"/>
            <a:ext cx="1021928"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52230" y="1722187"/>
            <a:ext cx="1021929" cy="1355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828800" y="3850806"/>
            <a:ext cx="1217184" cy="132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667"/>
          <a:stretch/>
        </p:blipFill>
        <p:spPr bwMode="auto">
          <a:xfrm>
            <a:off x="3780932" y="3816064"/>
            <a:ext cx="868411"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44000" y="1712784"/>
            <a:ext cx="1021928"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7243274" y="3904625"/>
            <a:ext cx="807933"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6503" t="1014" r="16793"/>
          <a:stretch/>
        </p:blipFill>
        <p:spPr bwMode="auto">
          <a:xfrm>
            <a:off x="5431627" y="3904625"/>
            <a:ext cx="913159"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8894919" y="3942246"/>
            <a:ext cx="1115759"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027007" y="1752601"/>
            <a:ext cx="1084061" cy="135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58980" y="3112142"/>
            <a:ext cx="2050562" cy="646331"/>
          </a:xfrm>
          <a:prstGeom prst="rect">
            <a:avLst/>
          </a:prstGeom>
        </p:spPr>
        <p:txBody>
          <a:bodyPr wrap="none">
            <a:spAutoFit/>
          </a:bodyPr>
          <a:lstStyle/>
          <a:p>
            <a:pPr algn="ctr"/>
            <a:r>
              <a:rPr lang="en-US" sz="1200" dirty="0">
                <a:latin typeface="Montserrat" panose="00000500000000000000" pitchFamily="2" charset="0"/>
              </a:rPr>
              <a:t>Ivan Smajlovic , M.Sc. </a:t>
            </a:r>
          </a:p>
          <a:p>
            <a:pPr algn="ctr"/>
            <a:r>
              <a:rPr lang="en-US" sz="1200" dirty="0">
                <a:latin typeface="Montserrat" panose="00000500000000000000" pitchFamily="2" charset="0"/>
              </a:rPr>
              <a:t>CEO @ SG Isotech DOO </a:t>
            </a:r>
          </a:p>
          <a:p>
            <a:pPr algn="ctr"/>
            <a:r>
              <a:rPr lang="en-US" sz="1200" dirty="0" err="1">
                <a:latin typeface="Montserrat" panose="00000500000000000000" pitchFamily="2" charset="0"/>
              </a:rPr>
              <a:t>Pancevo</a:t>
            </a:r>
            <a:r>
              <a:rPr lang="en-US" sz="1200" dirty="0">
                <a:latin typeface="Montserrat" panose="00000500000000000000" pitchFamily="2" charset="0"/>
              </a:rPr>
              <a:t>, Serbia</a:t>
            </a:r>
          </a:p>
        </p:txBody>
      </p:sp>
      <p:sp>
        <p:nvSpPr>
          <p:cNvPr id="8" name="Rectangle 7"/>
          <p:cNvSpPr/>
          <p:nvPr/>
        </p:nvSpPr>
        <p:spPr>
          <a:xfrm>
            <a:off x="3283640" y="3096358"/>
            <a:ext cx="1731564" cy="646331"/>
          </a:xfrm>
          <a:prstGeom prst="rect">
            <a:avLst/>
          </a:prstGeom>
        </p:spPr>
        <p:txBody>
          <a:bodyPr wrap="none">
            <a:spAutoFit/>
          </a:bodyPr>
          <a:lstStyle/>
          <a:p>
            <a:pPr algn="ctr"/>
            <a:r>
              <a:rPr lang="en-US" sz="1200" dirty="0" err="1">
                <a:latin typeface="Montserrat" panose="00000500000000000000" pitchFamily="2" charset="0"/>
              </a:rPr>
              <a:t>Dr</a:t>
            </a:r>
            <a:r>
              <a:rPr lang="en-US" sz="1200" dirty="0">
                <a:latin typeface="Montserrat" panose="00000500000000000000" pitchFamily="2" charset="0"/>
              </a:rPr>
              <a:t> </a:t>
            </a:r>
            <a:r>
              <a:rPr lang="en-US" sz="1200" dirty="0" err="1">
                <a:latin typeface="Montserrat" panose="00000500000000000000" pitchFamily="2" charset="0"/>
              </a:rPr>
              <a:t>Daobing</a:t>
            </a:r>
            <a:r>
              <a:rPr lang="en-US" sz="1200" dirty="0">
                <a:latin typeface="Montserrat" panose="00000500000000000000" pitchFamily="2" charset="0"/>
              </a:rPr>
              <a:t> Wang</a:t>
            </a:r>
          </a:p>
          <a:p>
            <a:pPr algn="ctr"/>
            <a:r>
              <a:rPr lang="en-US" sz="1200" dirty="0">
                <a:latin typeface="Montserrat" panose="00000500000000000000" pitchFamily="2" charset="0"/>
              </a:rPr>
              <a:t>C.N.R.I.F.F.I., Beijing, </a:t>
            </a:r>
          </a:p>
          <a:p>
            <a:pPr algn="ctr"/>
            <a:r>
              <a:rPr lang="en-US" sz="1200" dirty="0">
                <a:latin typeface="Montserrat" panose="00000500000000000000" pitchFamily="2" charset="0"/>
              </a:rPr>
              <a:t>PR China </a:t>
            </a:r>
          </a:p>
        </p:txBody>
      </p:sp>
      <p:sp>
        <p:nvSpPr>
          <p:cNvPr id="9" name="Rectangle 8"/>
          <p:cNvSpPr/>
          <p:nvPr/>
        </p:nvSpPr>
        <p:spPr>
          <a:xfrm>
            <a:off x="4596611" y="3073628"/>
            <a:ext cx="1733167" cy="830997"/>
          </a:xfrm>
          <a:prstGeom prst="rect">
            <a:avLst/>
          </a:prstGeom>
        </p:spPr>
        <p:txBody>
          <a:bodyPr wrap="none">
            <a:spAutoFit/>
          </a:bodyPr>
          <a:lstStyle/>
          <a:p>
            <a:pPr algn="ctr"/>
            <a:r>
              <a:rPr lang="en-US" sz="1200" dirty="0" err="1">
                <a:latin typeface="Montserrat" panose="00000500000000000000" pitchFamily="2" charset="0"/>
              </a:rPr>
              <a:t>Dr</a:t>
            </a:r>
            <a:r>
              <a:rPr lang="en-US" sz="1200" dirty="0">
                <a:latin typeface="Montserrat" panose="00000500000000000000" pitchFamily="2" charset="0"/>
              </a:rPr>
              <a:t> Marianna Túri,</a:t>
            </a:r>
          </a:p>
          <a:p>
            <a:pPr algn="ctr"/>
            <a:r>
              <a:rPr lang="en-US" sz="1200" dirty="0" err="1">
                <a:latin typeface="Montserrat" panose="00000500000000000000" pitchFamily="2" charset="0"/>
              </a:rPr>
              <a:t>Isotoptech</a:t>
            </a:r>
            <a:r>
              <a:rPr lang="en-US" sz="1200" dirty="0">
                <a:latin typeface="Montserrat" panose="00000500000000000000" pitchFamily="2" charset="0"/>
              </a:rPr>
              <a:t> </a:t>
            </a:r>
            <a:r>
              <a:rPr lang="en-US" sz="1200" dirty="0" err="1">
                <a:latin typeface="Montserrat" panose="00000500000000000000" pitchFamily="2" charset="0"/>
              </a:rPr>
              <a:t>Zrt</a:t>
            </a:r>
            <a:r>
              <a:rPr lang="en-US" sz="1200" dirty="0">
                <a:latin typeface="Montserrat" panose="00000500000000000000" pitchFamily="2" charset="0"/>
              </a:rPr>
              <a:t>, </a:t>
            </a:r>
          </a:p>
          <a:p>
            <a:pPr algn="ctr"/>
            <a:r>
              <a:rPr lang="en-US" sz="1200" dirty="0">
                <a:latin typeface="Montserrat" panose="00000500000000000000" pitchFamily="2" charset="0"/>
              </a:rPr>
              <a:t>(</a:t>
            </a:r>
            <a:r>
              <a:rPr lang="en-US" sz="1200" dirty="0" err="1">
                <a:latin typeface="Montserrat" panose="00000500000000000000" pitchFamily="2" charset="0"/>
              </a:rPr>
              <a:t>Atomki</a:t>
            </a:r>
            <a:r>
              <a:rPr lang="en-US" sz="1200" dirty="0">
                <a:latin typeface="Montserrat" panose="00000500000000000000" pitchFamily="2" charset="0"/>
              </a:rPr>
              <a:t> Institute) , </a:t>
            </a:r>
          </a:p>
          <a:p>
            <a:pPr algn="ctr"/>
            <a:r>
              <a:rPr lang="en-US" sz="1200" dirty="0">
                <a:latin typeface="Montserrat" panose="00000500000000000000" pitchFamily="2" charset="0"/>
              </a:rPr>
              <a:t>Debrecen, Hungary </a:t>
            </a:r>
          </a:p>
        </p:txBody>
      </p:sp>
      <p:sp>
        <p:nvSpPr>
          <p:cNvPr id="10" name="Rectangle 9"/>
          <p:cNvSpPr/>
          <p:nvPr/>
        </p:nvSpPr>
        <p:spPr>
          <a:xfrm>
            <a:off x="5892747" y="3098145"/>
            <a:ext cx="1731564" cy="646331"/>
          </a:xfrm>
          <a:prstGeom prst="rect">
            <a:avLst/>
          </a:prstGeom>
        </p:spPr>
        <p:txBody>
          <a:bodyPr wrap="none">
            <a:spAutoFit/>
          </a:bodyPr>
          <a:lstStyle/>
          <a:p>
            <a:pPr algn="ctr"/>
            <a:r>
              <a:rPr lang="en-US" sz="1200" dirty="0" err="1">
                <a:latin typeface="Montserrat" panose="00000500000000000000" pitchFamily="2" charset="0"/>
              </a:rPr>
              <a:t>Dr</a:t>
            </a:r>
            <a:r>
              <a:rPr lang="en-US" sz="1200" dirty="0">
                <a:latin typeface="Montserrat" panose="00000500000000000000" pitchFamily="2" charset="0"/>
              </a:rPr>
              <a:t> </a:t>
            </a:r>
            <a:r>
              <a:rPr lang="en-US" sz="1200" dirty="0" err="1">
                <a:latin typeface="Montserrat" panose="00000500000000000000" pitchFamily="2" charset="0"/>
              </a:rPr>
              <a:t>Zhong</a:t>
            </a:r>
            <a:r>
              <a:rPr lang="en-US" sz="1200" dirty="0">
                <a:latin typeface="Montserrat" panose="00000500000000000000" pitchFamily="2" charset="0"/>
              </a:rPr>
              <a:t> </a:t>
            </a:r>
            <a:r>
              <a:rPr lang="en-US" sz="1200" dirty="0" err="1">
                <a:latin typeface="Montserrat" panose="00000500000000000000" pitchFamily="2" charset="0"/>
              </a:rPr>
              <a:t>Qiding</a:t>
            </a:r>
            <a:r>
              <a:rPr lang="en-US" sz="1200" dirty="0">
                <a:latin typeface="Montserrat" panose="00000500000000000000" pitchFamily="2" charset="0"/>
              </a:rPr>
              <a:t>,</a:t>
            </a:r>
          </a:p>
          <a:p>
            <a:pPr algn="ctr"/>
            <a:r>
              <a:rPr lang="en-US" sz="1200" dirty="0">
                <a:latin typeface="Montserrat" panose="00000500000000000000" pitchFamily="2" charset="0"/>
              </a:rPr>
              <a:t>C.N.R.I.F.F.I., Beijing, </a:t>
            </a:r>
          </a:p>
          <a:p>
            <a:pPr algn="ctr"/>
            <a:r>
              <a:rPr lang="en-US" sz="1200" dirty="0">
                <a:latin typeface="Montserrat" panose="00000500000000000000" pitchFamily="2" charset="0"/>
              </a:rPr>
              <a:t>PR China </a:t>
            </a:r>
          </a:p>
        </p:txBody>
      </p:sp>
      <p:sp>
        <p:nvSpPr>
          <p:cNvPr id="11" name="Rectangle 10"/>
          <p:cNvSpPr/>
          <p:nvPr/>
        </p:nvSpPr>
        <p:spPr>
          <a:xfrm>
            <a:off x="7234526" y="3068435"/>
            <a:ext cx="1773242" cy="830997"/>
          </a:xfrm>
          <a:prstGeom prst="rect">
            <a:avLst/>
          </a:prstGeom>
        </p:spPr>
        <p:txBody>
          <a:bodyPr wrap="none">
            <a:spAutoFit/>
          </a:bodyPr>
          <a:lstStyle/>
          <a:p>
            <a:pPr algn="ctr"/>
            <a:r>
              <a:rPr lang="en-US" sz="1200" dirty="0" err="1">
                <a:latin typeface="Montserrat" panose="00000500000000000000" pitchFamily="2" charset="0"/>
              </a:rPr>
              <a:t>Dr</a:t>
            </a:r>
            <a:r>
              <a:rPr lang="en-US" sz="1200" dirty="0">
                <a:latin typeface="Montserrat" panose="00000500000000000000" pitchFamily="2" charset="0"/>
              </a:rPr>
              <a:t> István Futó</a:t>
            </a:r>
          </a:p>
          <a:p>
            <a:pPr algn="ctr"/>
            <a:r>
              <a:rPr lang="en-US" sz="1200" dirty="0" err="1">
                <a:latin typeface="Montserrat" panose="00000500000000000000" pitchFamily="2" charset="0"/>
              </a:rPr>
              <a:t>Isotoptech</a:t>
            </a:r>
            <a:r>
              <a:rPr lang="en-US" sz="1200" dirty="0">
                <a:latin typeface="Montserrat" panose="00000500000000000000" pitchFamily="2" charset="0"/>
              </a:rPr>
              <a:t> </a:t>
            </a:r>
            <a:r>
              <a:rPr lang="en-US" sz="1200" dirty="0" err="1">
                <a:latin typeface="Montserrat" panose="00000500000000000000" pitchFamily="2" charset="0"/>
              </a:rPr>
              <a:t>Zrt</a:t>
            </a:r>
            <a:r>
              <a:rPr lang="en-US" sz="1200" dirty="0">
                <a:latin typeface="Montserrat" panose="00000500000000000000" pitchFamily="2" charset="0"/>
              </a:rPr>
              <a:t>, </a:t>
            </a:r>
          </a:p>
          <a:p>
            <a:pPr algn="ctr"/>
            <a:r>
              <a:rPr lang="en-US" sz="1200" dirty="0">
                <a:latin typeface="Montserrat" panose="00000500000000000000" pitchFamily="2" charset="0"/>
              </a:rPr>
              <a:t>(</a:t>
            </a:r>
            <a:r>
              <a:rPr lang="en-US" sz="1200" dirty="0" err="1">
                <a:latin typeface="Montserrat" panose="00000500000000000000" pitchFamily="2" charset="0"/>
              </a:rPr>
              <a:t>Atomki</a:t>
            </a:r>
            <a:r>
              <a:rPr lang="en-US" sz="1200" dirty="0">
                <a:latin typeface="Montserrat" panose="00000500000000000000" pitchFamily="2" charset="0"/>
              </a:rPr>
              <a:t> Institute) , </a:t>
            </a:r>
          </a:p>
          <a:p>
            <a:pPr algn="ctr"/>
            <a:r>
              <a:rPr lang="en-US" sz="1200" dirty="0">
                <a:latin typeface="Montserrat" panose="00000500000000000000" pitchFamily="2" charset="0"/>
              </a:rPr>
              <a:t>Debrecen, Hungary  </a:t>
            </a:r>
          </a:p>
        </p:txBody>
      </p:sp>
      <p:sp>
        <p:nvSpPr>
          <p:cNvPr id="12" name="Rectangle 11"/>
          <p:cNvSpPr/>
          <p:nvPr/>
        </p:nvSpPr>
        <p:spPr>
          <a:xfrm>
            <a:off x="8690602" y="3019810"/>
            <a:ext cx="1928734" cy="830997"/>
          </a:xfrm>
          <a:prstGeom prst="rect">
            <a:avLst/>
          </a:prstGeom>
        </p:spPr>
        <p:txBody>
          <a:bodyPr wrap="none">
            <a:spAutoFit/>
          </a:bodyPr>
          <a:lstStyle/>
          <a:p>
            <a:pPr algn="ctr"/>
            <a:r>
              <a:rPr lang="en-US" sz="1200" dirty="0" err="1">
                <a:latin typeface="Montserrat" panose="00000500000000000000" pitchFamily="2" charset="0"/>
              </a:rPr>
              <a:t>Mihály</a:t>
            </a:r>
            <a:r>
              <a:rPr lang="en-US" sz="1200" dirty="0">
                <a:latin typeface="Montserrat" panose="00000500000000000000" pitchFamily="2" charset="0"/>
              </a:rPr>
              <a:t> </a:t>
            </a:r>
            <a:r>
              <a:rPr lang="en-US" sz="1200" dirty="0" err="1">
                <a:latin typeface="Montserrat" panose="00000500000000000000" pitchFamily="2" charset="0"/>
              </a:rPr>
              <a:t>Veres</a:t>
            </a:r>
            <a:r>
              <a:rPr lang="en-US" sz="1200" dirty="0">
                <a:latin typeface="Montserrat" panose="00000500000000000000" pitchFamily="2" charset="0"/>
              </a:rPr>
              <a:t>, M.Sc. </a:t>
            </a:r>
          </a:p>
          <a:p>
            <a:pPr algn="ctr"/>
            <a:r>
              <a:rPr lang="en-US" sz="1200" dirty="0">
                <a:latin typeface="Montserrat" panose="00000500000000000000" pitchFamily="2" charset="0"/>
              </a:rPr>
              <a:t>CEO @ </a:t>
            </a:r>
            <a:r>
              <a:rPr lang="en-US" sz="1200" dirty="0" err="1">
                <a:latin typeface="Montserrat" panose="00000500000000000000" pitchFamily="2" charset="0"/>
              </a:rPr>
              <a:t>Isotoptech</a:t>
            </a:r>
            <a:r>
              <a:rPr lang="en-US" sz="1200" dirty="0">
                <a:latin typeface="Montserrat" panose="00000500000000000000" pitchFamily="2" charset="0"/>
              </a:rPr>
              <a:t> </a:t>
            </a:r>
            <a:r>
              <a:rPr lang="en-US" sz="1200" dirty="0" err="1">
                <a:latin typeface="Montserrat" panose="00000500000000000000" pitchFamily="2" charset="0"/>
              </a:rPr>
              <a:t>Zrt</a:t>
            </a:r>
            <a:r>
              <a:rPr lang="en-US" sz="1200" dirty="0">
                <a:latin typeface="Montserrat" panose="00000500000000000000" pitchFamily="2" charset="0"/>
              </a:rPr>
              <a:t>, </a:t>
            </a:r>
          </a:p>
          <a:p>
            <a:pPr algn="ctr"/>
            <a:r>
              <a:rPr lang="en-US" sz="1200" dirty="0">
                <a:latin typeface="Montserrat" panose="00000500000000000000" pitchFamily="2" charset="0"/>
              </a:rPr>
              <a:t>(</a:t>
            </a:r>
            <a:r>
              <a:rPr lang="en-US" sz="1200" dirty="0" err="1">
                <a:latin typeface="Montserrat" panose="00000500000000000000" pitchFamily="2" charset="0"/>
              </a:rPr>
              <a:t>Atomki</a:t>
            </a:r>
            <a:r>
              <a:rPr lang="en-US" sz="1200" dirty="0">
                <a:latin typeface="Montserrat" panose="00000500000000000000" pitchFamily="2" charset="0"/>
              </a:rPr>
              <a:t> Institute) , </a:t>
            </a:r>
          </a:p>
          <a:p>
            <a:pPr algn="ctr"/>
            <a:r>
              <a:rPr lang="en-US" sz="1200" dirty="0">
                <a:latin typeface="Montserrat" panose="00000500000000000000" pitchFamily="2" charset="0"/>
              </a:rPr>
              <a:t>Debrecen, Hungary  </a:t>
            </a:r>
          </a:p>
        </p:txBody>
      </p:sp>
      <p:sp>
        <p:nvSpPr>
          <p:cNvPr id="13" name="Rectangle 12"/>
          <p:cNvSpPr/>
          <p:nvPr/>
        </p:nvSpPr>
        <p:spPr>
          <a:xfrm>
            <a:off x="1518372" y="5199835"/>
            <a:ext cx="1910629" cy="830997"/>
          </a:xfrm>
          <a:prstGeom prst="rect">
            <a:avLst/>
          </a:prstGeom>
        </p:spPr>
        <p:txBody>
          <a:bodyPr wrap="square">
            <a:spAutoFit/>
          </a:bodyPr>
          <a:lstStyle/>
          <a:p>
            <a:pPr algn="ctr"/>
            <a:r>
              <a:rPr lang="en-US" sz="1200" dirty="0">
                <a:latin typeface="Montserrat" panose="00000500000000000000" pitchFamily="2" charset="0"/>
              </a:rPr>
              <a:t>Kimberlee L. Sparks, M.Sc. </a:t>
            </a:r>
          </a:p>
          <a:p>
            <a:pPr algn="ctr"/>
            <a:r>
              <a:rPr lang="en-US" sz="1200" dirty="0">
                <a:latin typeface="Montserrat" panose="00000500000000000000" pitchFamily="2" charset="0"/>
              </a:rPr>
              <a:t>Manager of COIL , </a:t>
            </a:r>
          </a:p>
          <a:p>
            <a:pPr algn="ctr"/>
            <a:r>
              <a:rPr lang="en-US" sz="1200" dirty="0">
                <a:latin typeface="Montserrat" panose="00000500000000000000" pitchFamily="2" charset="0"/>
              </a:rPr>
              <a:t>Cornell University , US </a:t>
            </a:r>
          </a:p>
        </p:txBody>
      </p:sp>
      <p:sp>
        <p:nvSpPr>
          <p:cNvPr id="14" name="Rectangle 13"/>
          <p:cNvSpPr/>
          <p:nvPr/>
        </p:nvSpPr>
        <p:spPr>
          <a:xfrm>
            <a:off x="3200067" y="5202828"/>
            <a:ext cx="1909497" cy="646331"/>
          </a:xfrm>
          <a:prstGeom prst="rect">
            <a:avLst/>
          </a:prstGeom>
        </p:spPr>
        <p:txBody>
          <a:bodyPr wrap="none">
            <a:spAutoFit/>
          </a:bodyPr>
          <a:lstStyle/>
          <a:p>
            <a:pPr algn="ctr"/>
            <a:r>
              <a:rPr lang="en-US" sz="1200" dirty="0">
                <a:latin typeface="Montserrat" panose="00000500000000000000" pitchFamily="2" charset="0"/>
              </a:rPr>
              <a:t>Prof. </a:t>
            </a:r>
            <a:r>
              <a:rPr lang="en-US" sz="1200" dirty="0" err="1">
                <a:latin typeface="Montserrat" panose="00000500000000000000" pitchFamily="2" charset="0"/>
              </a:rPr>
              <a:t>Dr</a:t>
            </a:r>
            <a:r>
              <a:rPr lang="en-US" sz="1200" dirty="0">
                <a:latin typeface="Montserrat" panose="00000500000000000000" pitchFamily="2" charset="0"/>
              </a:rPr>
              <a:t> Jed P. Sparks</a:t>
            </a:r>
          </a:p>
          <a:p>
            <a:pPr algn="ctr"/>
            <a:r>
              <a:rPr lang="en-US" sz="1200" dirty="0">
                <a:latin typeface="Montserrat" panose="00000500000000000000" pitchFamily="2" charset="0"/>
              </a:rPr>
              <a:t>CEO of COIL,</a:t>
            </a:r>
          </a:p>
          <a:p>
            <a:pPr algn="ctr"/>
            <a:r>
              <a:rPr lang="en-US" sz="1200" dirty="0">
                <a:latin typeface="Montserrat" panose="00000500000000000000" pitchFamily="2" charset="0"/>
              </a:rPr>
              <a:t>Cornell University , US </a:t>
            </a:r>
          </a:p>
        </p:txBody>
      </p:sp>
      <p:sp>
        <p:nvSpPr>
          <p:cNvPr id="15" name="Rectangle 14"/>
          <p:cNvSpPr/>
          <p:nvPr/>
        </p:nvSpPr>
        <p:spPr>
          <a:xfrm>
            <a:off x="8709627" y="5297323"/>
            <a:ext cx="1486341" cy="1200329"/>
          </a:xfrm>
          <a:prstGeom prst="rect">
            <a:avLst/>
          </a:prstGeom>
        </p:spPr>
        <p:txBody>
          <a:bodyPr wrap="square">
            <a:spAutoFit/>
          </a:bodyPr>
          <a:lstStyle/>
          <a:p>
            <a:pPr algn="ctr"/>
            <a:r>
              <a:rPr lang="en-US" sz="1200" dirty="0">
                <a:latin typeface="Montserrat" panose="00000500000000000000" pitchFamily="2" charset="0"/>
              </a:rPr>
              <a:t>Darko </a:t>
            </a:r>
            <a:r>
              <a:rPr lang="en-US" sz="1200" dirty="0" err="1">
                <a:latin typeface="Montserrat" panose="00000500000000000000" pitchFamily="2" charset="0"/>
              </a:rPr>
              <a:t>Jakšić</a:t>
            </a:r>
            <a:r>
              <a:rPr lang="en-US" sz="1200" dirty="0">
                <a:latin typeface="Montserrat" panose="00000500000000000000" pitchFamily="2" charset="0"/>
              </a:rPr>
              <a:t>, M.Sc. </a:t>
            </a:r>
          </a:p>
          <a:p>
            <a:pPr algn="ctr"/>
            <a:r>
              <a:rPr lang="en-US" sz="1200" dirty="0">
                <a:latin typeface="Montserrat" panose="00000500000000000000" pitchFamily="2" charset="0"/>
              </a:rPr>
              <a:t>Center for Viticulture and Oenology,</a:t>
            </a:r>
          </a:p>
          <a:p>
            <a:pPr algn="ctr"/>
            <a:r>
              <a:rPr lang="en-US" sz="1200" dirty="0">
                <a:latin typeface="Montserrat" panose="00000500000000000000" pitchFamily="2" charset="0"/>
              </a:rPr>
              <a:t>Serbia </a:t>
            </a:r>
          </a:p>
        </p:txBody>
      </p:sp>
      <p:sp>
        <p:nvSpPr>
          <p:cNvPr id="27" name="Rectangle 26"/>
          <p:cNvSpPr/>
          <p:nvPr/>
        </p:nvSpPr>
        <p:spPr>
          <a:xfrm>
            <a:off x="5070812" y="5297323"/>
            <a:ext cx="1634789" cy="1200329"/>
          </a:xfrm>
          <a:prstGeom prst="rect">
            <a:avLst/>
          </a:prstGeom>
        </p:spPr>
        <p:txBody>
          <a:bodyPr wrap="square">
            <a:spAutoFit/>
          </a:bodyPr>
          <a:lstStyle/>
          <a:p>
            <a:pPr algn="ctr"/>
            <a:r>
              <a:rPr lang="en-US" sz="1200" dirty="0" err="1">
                <a:latin typeface="Montserrat" panose="00000500000000000000" pitchFamily="2" charset="0"/>
              </a:rPr>
              <a:t>Dr</a:t>
            </a:r>
            <a:r>
              <a:rPr lang="en-US" sz="1200" dirty="0">
                <a:latin typeface="Montserrat" panose="00000500000000000000" pitchFamily="2" charset="0"/>
              </a:rPr>
              <a:t> David Psomiadis,</a:t>
            </a:r>
          </a:p>
          <a:p>
            <a:pPr algn="ctr"/>
            <a:r>
              <a:rPr lang="en-US" sz="1200" dirty="0">
                <a:latin typeface="Montserrat" panose="00000500000000000000" pitchFamily="2" charset="0"/>
              </a:rPr>
              <a:t>Head of the lab at Imprint Analytics GmbH,</a:t>
            </a:r>
          </a:p>
          <a:p>
            <a:pPr algn="ctr"/>
            <a:r>
              <a:rPr lang="en-US" sz="1200" dirty="0">
                <a:latin typeface="Montserrat" panose="00000500000000000000" pitchFamily="2" charset="0"/>
              </a:rPr>
              <a:t>Austria</a:t>
            </a:r>
          </a:p>
        </p:txBody>
      </p:sp>
      <p:sp>
        <p:nvSpPr>
          <p:cNvPr id="28" name="Rectangle 27"/>
          <p:cNvSpPr/>
          <p:nvPr/>
        </p:nvSpPr>
        <p:spPr>
          <a:xfrm>
            <a:off x="6781800" y="5297323"/>
            <a:ext cx="1730878" cy="1015663"/>
          </a:xfrm>
          <a:prstGeom prst="rect">
            <a:avLst/>
          </a:prstGeom>
        </p:spPr>
        <p:txBody>
          <a:bodyPr wrap="square">
            <a:spAutoFit/>
          </a:bodyPr>
          <a:lstStyle/>
          <a:p>
            <a:pPr algn="ctr"/>
            <a:r>
              <a:rPr lang="en-US" sz="1200" dirty="0" err="1">
                <a:latin typeface="Montserrat" panose="00000500000000000000" pitchFamily="2" charset="0"/>
              </a:rPr>
              <a:t>Dr</a:t>
            </a:r>
            <a:r>
              <a:rPr lang="en-US" sz="1200" dirty="0">
                <a:latin typeface="Montserrat" panose="00000500000000000000" pitchFamily="2" charset="0"/>
              </a:rPr>
              <a:t> Balasz Horvath,</a:t>
            </a:r>
          </a:p>
          <a:p>
            <a:pPr algn="ctr"/>
            <a:r>
              <a:rPr lang="en-US" sz="1200" dirty="0">
                <a:latin typeface="Montserrat" panose="00000500000000000000" pitchFamily="2" charset="0"/>
              </a:rPr>
              <a:t>Technical director at Imprint Analytics GmbH,</a:t>
            </a:r>
          </a:p>
          <a:p>
            <a:pPr algn="ctr"/>
            <a:r>
              <a:rPr lang="en-US" sz="1200" dirty="0">
                <a:latin typeface="Montserrat" panose="00000500000000000000" pitchFamily="2" charset="0"/>
              </a:rPr>
              <a:t>Austria</a:t>
            </a:r>
          </a:p>
        </p:txBody>
      </p:sp>
      <p:sp>
        <p:nvSpPr>
          <p:cNvPr id="16" name="Rectangle 15"/>
          <p:cNvSpPr/>
          <p:nvPr/>
        </p:nvSpPr>
        <p:spPr>
          <a:xfrm>
            <a:off x="1760616" y="6211669"/>
            <a:ext cx="6928500" cy="523220"/>
          </a:xfrm>
          <a:prstGeom prst="rect">
            <a:avLst/>
          </a:prstGeom>
        </p:spPr>
        <p:txBody>
          <a:bodyPr wrap="none">
            <a:spAutoFit/>
          </a:bodyPr>
          <a:lstStyle/>
          <a:p>
            <a:r>
              <a:rPr lang="en-US" sz="1400" dirty="0">
                <a:latin typeface="Montserrat" panose="00000500000000000000" pitchFamily="2" charset="0"/>
              </a:rPr>
              <a:t>And also Ana </a:t>
            </a:r>
            <a:r>
              <a:rPr lang="en-US" sz="1400" dirty="0" err="1">
                <a:latin typeface="Montserrat" panose="00000500000000000000" pitchFamily="2" charset="0"/>
              </a:rPr>
              <a:t>Vuković</a:t>
            </a:r>
            <a:r>
              <a:rPr lang="en-US" sz="1400" dirty="0">
                <a:latin typeface="Montserrat" panose="00000500000000000000" pitchFamily="2" charset="0"/>
              </a:rPr>
              <a:t>  and </a:t>
            </a:r>
            <a:r>
              <a:rPr lang="en-US" sz="1400" dirty="0" err="1">
                <a:latin typeface="Montserrat" panose="00000500000000000000" pitchFamily="2" charset="0"/>
              </a:rPr>
              <a:t>Mirjam</a:t>
            </a:r>
            <a:r>
              <a:rPr lang="en-US" sz="1400" dirty="0">
                <a:latin typeface="Montserrat" panose="00000500000000000000" pitchFamily="2" charset="0"/>
              </a:rPr>
              <a:t> </a:t>
            </a:r>
            <a:r>
              <a:rPr lang="en-US" sz="1400" dirty="0" err="1">
                <a:latin typeface="Montserrat" panose="00000500000000000000" pitchFamily="2" charset="0"/>
              </a:rPr>
              <a:t>Vujadinović</a:t>
            </a:r>
            <a:r>
              <a:rPr lang="en-US" sz="1400" dirty="0">
                <a:latin typeface="Montserrat" panose="00000500000000000000" pitchFamily="2" charset="0"/>
              </a:rPr>
              <a:t> </a:t>
            </a:r>
            <a:r>
              <a:rPr lang="en-US" sz="1400" baseline="30000" dirty="0">
                <a:latin typeface="Montserrat" panose="00000500000000000000" pitchFamily="2" charset="0"/>
              </a:rPr>
              <a:t> </a:t>
            </a:r>
            <a:r>
              <a:rPr lang="en-US" sz="1400" dirty="0">
                <a:latin typeface="Montserrat" panose="00000500000000000000" pitchFamily="2" charset="0"/>
              </a:rPr>
              <a:t>from Faculty of Agriculture, </a:t>
            </a:r>
          </a:p>
          <a:p>
            <a:r>
              <a:rPr lang="en-US" sz="1400" dirty="0">
                <a:latin typeface="Montserrat" panose="00000500000000000000" pitchFamily="2" charset="0"/>
              </a:rPr>
              <a:t>Belgrade University, Republic of Serbia</a:t>
            </a:r>
          </a:p>
        </p:txBody>
      </p:sp>
      <p:sp>
        <p:nvSpPr>
          <p:cNvPr id="32" name="Rectangle 31"/>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bg1"/>
                </a:solidFill>
                <a:latin typeface="Montserrat" panose="00000500000000000000" pitchFamily="2" charset="0"/>
                <a:cs typeface="Arial" charset="0"/>
              </a:rPr>
              <a:t>              EIM-IRMS</a:t>
            </a:r>
            <a:r>
              <a:rPr lang="sr-Latn-RS" b="1" baseline="30000" dirty="0">
                <a:solidFill>
                  <a:schemeClr val="bg1"/>
                </a:solidFill>
                <a:latin typeface="Montserrat" panose="00000500000000000000" pitchFamily="2" charset="0"/>
                <a:cs typeface="Arial" charset="0"/>
              </a:rPr>
              <a:t>TM</a:t>
            </a:r>
            <a:r>
              <a:rPr lang="sr-Latn-RS" b="1" dirty="0">
                <a:solidFill>
                  <a:schemeClr val="bg1"/>
                </a:solidFill>
                <a:latin typeface="Montserrat" panose="00000500000000000000" pitchFamily="2" charset="0"/>
                <a:cs typeface="Arial" charset="0"/>
              </a:rPr>
              <a:t> </a:t>
            </a:r>
            <a:r>
              <a:rPr lang="sr-Latn-RS" b="1" dirty="0" smtClean="0">
                <a:solidFill>
                  <a:schemeClr val="bg1"/>
                </a:solidFill>
                <a:latin typeface="Montserrat" panose="00000500000000000000" pitchFamily="2" charset="0"/>
                <a:cs typeface="Arial" charset="0"/>
              </a:rPr>
              <a:t>RESULTS</a:t>
            </a:r>
            <a:endParaRPr lang="sr-Latn-RS" b="1" dirty="0">
              <a:solidFill>
                <a:schemeClr val="bg1"/>
              </a:solidFill>
              <a:latin typeface="Montserrat" panose="00000500000000000000" pitchFamily="2" charset="0"/>
              <a:cs typeface="Arial" charset="0"/>
            </a:endParaRP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24</a:t>
            </a:fld>
            <a:endParaRPr lang="en-US"/>
          </a:p>
        </p:txBody>
      </p:sp>
    </p:spTree>
    <p:extLst>
      <p:ext uri="{BB962C8B-B14F-4D97-AF65-F5344CB8AC3E}">
        <p14:creationId xmlns:p14="http://schemas.microsoft.com/office/powerpoint/2010/main" val="3060870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665787701"/>
              </p:ext>
            </p:extLst>
          </p:nvPr>
        </p:nvGraphicFramePr>
        <p:xfrm>
          <a:off x="2845548" y="1880001"/>
          <a:ext cx="7141829" cy="3862148"/>
        </p:xfrm>
        <a:graphic>
          <a:graphicData uri="http://schemas.openxmlformats.org/drawingml/2006/table">
            <a:tbl>
              <a:tblPr firstRow="1" bandRow="1">
                <a:tableStyleId>{5940675A-B579-460E-94D1-54222C63F5DA}</a:tableStyleId>
              </a:tblPr>
              <a:tblGrid>
                <a:gridCol w="3081910">
                  <a:extLst>
                    <a:ext uri="{9D8B030D-6E8A-4147-A177-3AD203B41FA5}">
                      <a16:colId xmlns:a16="http://schemas.microsoft.com/office/drawing/2014/main" val="20000"/>
                    </a:ext>
                  </a:extLst>
                </a:gridCol>
                <a:gridCol w="674794">
                  <a:extLst>
                    <a:ext uri="{9D8B030D-6E8A-4147-A177-3AD203B41FA5}">
                      <a16:colId xmlns:a16="http://schemas.microsoft.com/office/drawing/2014/main" val="20001"/>
                    </a:ext>
                  </a:extLst>
                </a:gridCol>
                <a:gridCol w="674794">
                  <a:extLst>
                    <a:ext uri="{9D8B030D-6E8A-4147-A177-3AD203B41FA5}">
                      <a16:colId xmlns:a16="http://schemas.microsoft.com/office/drawing/2014/main" val="20002"/>
                    </a:ext>
                  </a:extLst>
                </a:gridCol>
                <a:gridCol w="660644">
                  <a:extLst>
                    <a:ext uri="{9D8B030D-6E8A-4147-A177-3AD203B41FA5}">
                      <a16:colId xmlns:a16="http://schemas.microsoft.com/office/drawing/2014/main" val="20003"/>
                    </a:ext>
                  </a:extLst>
                </a:gridCol>
                <a:gridCol w="688945">
                  <a:extLst>
                    <a:ext uri="{9D8B030D-6E8A-4147-A177-3AD203B41FA5}">
                      <a16:colId xmlns:a16="http://schemas.microsoft.com/office/drawing/2014/main" val="20004"/>
                    </a:ext>
                  </a:extLst>
                </a:gridCol>
                <a:gridCol w="568626">
                  <a:extLst>
                    <a:ext uri="{9D8B030D-6E8A-4147-A177-3AD203B41FA5}">
                      <a16:colId xmlns:a16="http://schemas.microsoft.com/office/drawing/2014/main" val="20005"/>
                    </a:ext>
                  </a:extLst>
                </a:gridCol>
                <a:gridCol w="792116">
                  <a:extLst>
                    <a:ext uri="{9D8B030D-6E8A-4147-A177-3AD203B41FA5}">
                      <a16:colId xmlns:a16="http://schemas.microsoft.com/office/drawing/2014/main" val="20006"/>
                    </a:ext>
                  </a:extLst>
                </a:gridCol>
              </a:tblGrid>
              <a:tr h="729618">
                <a:tc>
                  <a:txBody>
                    <a:bodyPr/>
                    <a:lstStyle/>
                    <a:p>
                      <a:r>
                        <a:rPr lang="en-US" sz="1200" b="1" dirty="0" smtClean="0">
                          <a:latin typeface="Montserrat" panose="00000500000000000000" pitchFamily="2" charset="0"/>
                        </a:rPr>
                        <a:t>Precision limits</a:t>
                      </a:r>
                      <a:endParaRPr lang="en-US" sz="1200" b="1" dirty="0">
                        <a:latin typeface="Montserrat" panose="00000500000000000000" pitchFamily="2" charset="0"/>
                      </a:endParaRPr>
                    </a:p>
                  </a:txBody>
                  <a:tcPr marL="68580" marR="68580" marT="34290" marB="34290"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Montserrat" panose="00000500000000000000" pitchFamily="2" charset="0"/>
                        </a:rPr>
                        <a:t>EIM-IRMS</a:t>
                      </a:r>
                    </a:p>
                  </a:txBody>
                  <a:tcPr marL="68580" marR="68580" marT="34290" marB="34290" anchor="ctr"/>
                </a:tc>
                <a:tc hMerge="1">
                  <a:txBody>
                    <a:bodyPr/>
                    <a:lstStyle/>
                    <a:p>
                      <a:endParaRPr lang="en-US"/>
                    </a:p>
                  </a:txBody>
                  <a:tcPr/>
                </a:tc>
                <a:tc gridSpan="2">
                  <a:txBody>
                    <a:bodyPr/>
                    <a:lstStyle/>
                    <a:p>
                      <a:pPr algn="ctr"/>
                      <a:r>
                        <a:rPr lang="en-US" sz="1200" b="1" dirty="0" smtClean="0">
                          <a:latin typeface="Montserrat" panose="00000500000000000000" pitchFamily="2" charset="0"/>
                        </a:rPr>
                        <a:t>CS-</a:t>
                      </a:r>
                      <a:r>
                        <a:rPr lang="en-US" sz="1200" b="1" dirty="0" err="1" smtClean="0">
                          <a:latin typeface="Montserrat" panose="00000500000000000000" pitchFamily="2" charset="0"/>
                        </a:rPr>
                        <a:t>qNMR</a:t>
                      </a:r>
                      <a:endParaRPr lang="en-US" sz="1200" b="1" dirty="0" smtClean="0">
                        <a:latin typeface="Montserrat" panose="00000500000000000000" pitchFamily="2" charset="0"/>
                      </a:endParaRPr>
                    </a:p>
                    <a:p>
                      <a:pPr algn="ctr"/>
                      <a:r>
                        <a:rPr lang="en-US" sz="1200" b="1" dirty="0" smtClean="0">
                          <a:latin typeface="Montserrat" panose="00000500000000000000" pitchFamily="2" charset="0"/>
                        </a:rPr>
                        <a:t>(ppm)</a:t>
                      </a:r>
                      <a:endParaRPr lang="en-US" sz="1200" b="1" dirty="0">
                        <a:latin typeface="Montserrat" panose="00000500000000000000" pitchFamily="2" charset="0"/>
                      </a:endParaRPr>
                    </a:p>
                  </a:txBody>
                  <a:tcPr marL="68580" marR="68580" marT="34290" marB="34290" anchor="ctr"/>
                </a:tc>
                <a:tc hMerge="1">
                  <a:txBody>
                    <a:bodyPr/>
                    <a:lstStyle/>
                    <a:p>
                      <a:endParaRPr lang="en-US"/>
                    </a:p>
                  </a:txBody>
                  <a:tcPr/>
                </a:tc>
                <a:tc gridSpan="2">
                  <a:txBody>
                    <a:bodyPr/>
                    <a:lstStyle/>
                    <a:p>
                      <a:pPr algn="ctr"/>
                      <a:r>
                        <a:rPr lang="en-US" sz="1200" b="1" dirty="0" smtClean="0">
                          <a:latin typeface="Montserrat" panose="00000500000000000000" pitchFamily="2" charset="0"/>
                        </a:rPr>
                        <a:t>OIV-MA-AS311-05</a:t>
                      </a:r>
                    </a:p>
                    <a:p>
                      <a:pPr algn="ctr"/>
                      <a:r>
                        <a:rPr lang="en-US" sz="1200" b="1" dirty="0" smtClean="0">
                          <a:latin typeface="Montserrat" panose="00000500000000000000" pitchFamily="2" charset="0"/>
                        </a:rPr>
                        <a:t>(SNIF-NMR)</a:t>
                      </a:r>
                    </a:p>
                    <a:p>
                      <a:pPr algn="ctr"/>
                      <a:r>
                        <a:rPr lang="en-US" sz="1200" b="1" dirty="0" smtClean="0">
                          <a:latin typeface="Montserrat" panose="00000500000000000000" pitchFamily="2" charset="0"/>
                        </a:rPr>
                        <a:t>(ppm)</a:t>
                      </a:r>
                      <a:endParaRPr lang="en-US" sz="1200" b="1" dirty="0">
                        <a:latin typeface="Montserrat" panose="00000500000000000000" pitchFamily="2" charset="0"/>
                      </a:endParaRPr>
                    </a:p>
                  </a:txBody>
                  <a:tcPr marL="68580" marR="68580" marT="34290" marB="34290" anchor="ctr"/>
                </a:tc>
                <a:tc hMerge="1">
                  <a:txBody>
                    <a:bodyPr/>
                    <a:lstStyle/>
                    <a:p>
                      <a:endParaRPr lang="en-US"/>
                    </a:p>
                  </a:txBody>
                  <a:tcPr/>
                </a:tc>
                <a:extLst>
                  <a:ext uri="{0D108BD9-81ED-4DB2-BD59-A6C34878D82A}">
                    <a16:rowId xmlns:a16="http://schemas.microsoft.com/office/drawing/2014/main" val="10000"/>
                  </a:ext>
                </a:extLst>
              </a:tr>
              <a:tr h="729618">
                <a:tc>
                  <a:txBody>
                    <a:bodyPr/>
                    <a:lstStyle/>
                    <a:p>
                      <a:r>
                        <a:rPr lang="en-US" sz="1200" b="1" dirty="0" smtClean="0">
                          <a:latin typeface="Montserrat" panose="00000500000000000000" pitchFamily="2" charset="0"/>
                        </a:rPr>
                        <a:t>Units</a:t>
                      </a:r>
                      <a:endParaRPr lang="en-US" sz="1200" b="1" dirty="0">
                        <a:latin typeface="Montserrat" panose="00000500000000000000" pitchFamily="2"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ontserrat" panose="00000500000000000000" pitchFamily="2" charset="0"/>
                          <a:cs typeface="Calibri"/>
                        </a:rPr>
                        <a:t>(‰)</a:t>
                      </a:r>
                      <a:endParaRPr lang="en-US" sz="1200" dirty="0" smtClean="0">
                        <a:latin typeface="Montserrat" panose="00000500000000000000" pitchFamily="2"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ontserrat" panose="00000500000000000000" pitchFamily="2" charset="0"/>
                        </a:rPr>
                        <a:t>(ppm)*</a:t>
                      </a:r>
                    </a:p>
                  </a:txBody>
                  <a:tcPr marL="68580" marR="68580" marT="34290" marB="34290" anchor="ctr"/>
                </a:tc>
                <a:tc>
                  <a:txBody>
                    <a:bodyPr/>
                    <a:lstStyle/>
                    <a:p>
                      <a:pPr algn="ctr"/>
                      <a:r>
                        <a:rPr lang="en-US" sz="1200" dirty="0" smtClean="0">
                          <a:latin typeface="Montserrat" panose="00000500000000000000" pitchFamily="2" charset="0"/>
                        </a:rPr>
                        <a:t>(D/H)</a:t>
                      </a:r>
                      <a:r>
                        <a:rPr lang="en-US" sz="1200" baseline="-25000" dirty="0" smtClean="0">
                          <a:latin typeface="Montserrat" panose="00000500000000000000" pitchFamily="2" charset="0"/>
                        </a:rPr>
                        <a:t>I</a:t>
                      </a:r>
                      <a:r>
                        <a:rPr lang="en-US" sz="1200" dirty="0" smtClean="0">
                          <a:latin typeface="Montserrat" panose="00000500000000000000" pitchFamily="2" charset="0"/>
                        </a:rPr>
                        <a:t> (ppm)</a:t>
                      </a:r>
                      <a:endParaRPr lang="en-US" sz="1200" dirty="0">
                        <a:latin typeface="Montserrat" panose="00000500000000000000" pitchFamily="2"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ontserrat" panose="00000500000000000000" pitchFamily="2" charset="0"/>
                        </a:rPr>
                        <a:t>(D/H)</a:t>
                      </a:r>
                      <a:r>
                        <a:rPr lang="en-US" sz="1200" baseline="-25000" dirty="0" smtClean="0">
                          <a:latin typeface="Montserrat" panose="00000500000000000000" pitchFamily="2" charset="0"/>
                        </a:rPr>
                        <a:t>II</a:t>
                      </a:r>
                      <a:r>
                        <a:rPr lang="en-US" sz="1200" dirty="0" smtClean="0">
                          <a:latin typeface="Montserrat" panose="00000500000000000000" pitchFamily="2" charset="0"/>
                        </a:rPr>
                        <a:t> (ppm)</a:t>
                      </a:r>
                    </a:p>
                  </a:txBody>
                  <a:tcPr marL="68580" marR="68580" marT="34290" marB="34290" anchor="ctr"/>
                </a:tc>
                <a:tc>
                  <a:txBody>
                    <a:bodyPr/>
                    <a:lstStyle/>
                    <a:p>
                      <a:pPr algn="ctr"/>
                      <a:r>
                        <a:rPr lang="en-US" sz="1200" dirty="0" smtClean="0">
                          <a:latin typeface="Montserrat" panose="00000500000000000000" pitchFamily="2" charset="0"/>
                        </a:rPr>
                        <a:t>(D/H)</a:t>
                      </a:r>
                      <a:r>
                        <a:rPr lang="en-US" sz="1200" baseline="-25000" dirty="0" smtClean="0">
                          <a:latin typeface="Montserrat" panose="00000500000000000000" pitchFamily="2" charset="0"/>
                        </a:rPr>
                        <a:t>I</a:t>
                      </a:r>
                      <a:r>
                        <a:rPr lang="en-US" sz="1200" dirty="0" smtClean="0">
                          <a:latin typeface="Montserrat" panose="00000500000000000000" pitchFamily="2" charset="0"/>
                        </a:rPr>
                        <a:t> (ppm)</a:t>
                      </a:r>
                      <a:endParaRPr lang="en-US" sz="1200" dirty="0">
                        <a:latin typeface="Montserrat" panose="00000500000000000000" pitchFamily="2"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Montserrat" panose="00000500000000000000" pitchFamily="2" charset="0"/>
                        </a:rPr>
                        <a:t>(D/H)</a:t>
                      </a:r>
                      <a:r>
                        <a:rPr lang="en-US" sz="1200" baseline="-25000" dirty="0" smtClean="0">
                          <a:latin typeface="Montserrat" panose="00000500000000000000" pitchFamily="2" charset="0"/>
                        </a:rPr>
                        <a:t>II</a:t>
                      </a:r>
                      <a:r>
                        <a:rPr lang="en-US" sz="1200" dirty="0" smtClean="0">
                          <a:latin typeface="Montserrat" panose="00000500000000000000" pitchFamily="2" charset="0"/>
                        </a:rPr>
                        <a:t> (ppm)</a:t>
                      </a:r>
                    </a:p>
                  </a:txBody>
                  <a:tcPr marL="68580" marR="68580" marT="34290" marB="34290" anchor="ctr"/>
                </a:tc>
                <a:extLst>
                  <a:ext uri="{0D108BD9-81ED-4DB2-BD59-A6C34878D82A}">
                    <a16:rowId xmlns:a16="http://schemas.microsoft.com/office/drawing/2014/main" val="10001"/>
                  </a:ext>
                </a:extLst>
              </a:tr>
              <a:tr h="396079">
                <a:tc>
                  <a:txBody>
                    <a:bodyPr/>
                    <a:lstStyle/>
                    <a:p>
                      <a:r>
                        <a:rPr lang="en-US" sz="1200" b="1" kern="1200" dirty="0" err="1" smtClean="0">
                          <a:solidFill>
                            <a:srgbClr val="000000"/>
                          </a:solidFill>
                          <a:effectLst/>
                          <a:latin typeface="Montserrat" panose="00000500000000000000" pitchFamily="2" charset="0"/>
                          <a:ea typeface="Times New Roman"/>
                          <a:cs typeface="Times New Roman"/>
                        </a:rPr>
                        <a:t>S</a:t>
                      </a:r>
                      <a:r>
                        <a:rPr lang="en-US" sz="1200" b="1" i="1" kern="1200" baseline="-25000" dirty="0" err="1" smtClean="0">
                          <a:solidFill>
                            <a:srgbClr val="000000"/>
                          </a:solidFill>
                          <a:effectLst/>
                          <a:latin typeface="Montserrat" panose="00000500000000000000" pitchFamily="2" charset="0"/>
                          <a:ea typeface="Times New Roman"/>
                          <a:cs typeface="Times New Roman"/>
                        </a:rPr>
                        <a:t>r</a:t>
                      </a:r>
                      <a:r>
                        <a:rPr lang="en-US" sz="1200" b="1" kern="1200" dirty="0" smtClean="0">
                          <a:solidFill>
                            <a:srgbClr val="000000"/>
                          </a:solidFill>
                          <a:effectLst/>
                          <a:latin typeface="Montserrat" panose="00000500000000000000" pitchFamily="2" charset="0"/>
                          <a:ea typeface="Times New Roman"/>
                          <a:cs typeface="Times New Roman"/>
                        </a:rPr>
                        <a:t> - Inter-laboratory Repeatability </a:t>
                      </a:r>
                      <a:endParaRPr lang="sr-Latn-RS" sz="1200" b="1" kern="1200" dirty="0" smtClean="0">
                        <a:solidFill>
                          <a:srgbClr val="000000"/>
                        </a:solidFill>
                        <a:effectLst/>
                        <a:latin typeface="Montserrat" panose="00000500000000000000" pitchFamily="2" charset="0"/>
                        <a:ea typeface="Times New Roman"/>
                        <a:cs typeface="Times New Roman"/>
                      </a:endParaRPr>
                    </a:p>
                    <a:p>
                      <a:r>
                        <a:rPr lang="en-US" sz="1200" b="1" kern="1200" dirty="0" smtClean="0">
                          <a:solidFill>
                            <a:srgbClr val="000000"/>
                          </a:solidFill>
                          <a:effectLst/>
                          <a:latin typeface="Montserrat" panose="00000500000000000000" pitchFamily="2" charset="0"/>
                          <a:ea typeface="Times New Roman"/>
                          <a:cs typeface="Times New Roman"/>
                        </a:rPr>
                        <a:t>standard deviation</a:t>
                      </a:r>
                      <a:endParaRPr lang="en-US" sz="1200" b="1" dirty="0">
                        <a:latin typeface="Montserrat" panose="00000500000000000000" pitchFamily="2"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200" b="0" kern="1200" dirty="0" smtClean="0">
                          <a:solidFill>
                            <a:srgbClr val="000000"/>
                          </a:solidFill>
                          <a:effectLst/>
                          <a:latin typeface="Montserrat" panose="00000500000000000000" pitchFamily="2" charset="0"/>
                          <a:ea typeface="Times New Roman"/>
                          <a:cs typeface="Times New Roman"/>
                        </a:rPr>
                        <a:t>1.14</a:t>
                      </a:r>
                      <a:endParaRPr lang="en-US" sz="1200" b="0" dirty="0" smtClean="0">
                        <a:effectLst/>
                        <a:latin typeface="Montserrat" panose="00000500000000000000" pitchFamily="2" charset="0"/>
                        <a:ea typeface="Times New Roman"/>
                        <a:cs typeface="Times New Roman"/>
                      </a:endParaRPr>
                    </a:p>
                  </a:txBody>
                  <a:tcPr marL="68580" marR="68580" marT="34290" marB="34290" anchor="ctr"/>
                </a:tc>
                <a:tc>
                  <a:txBody>
                    <a:bodyPr/>
                    <a:lstStyle/>
                    <a:p>
                      <a:pPr algn="ctr"/>
                      <a:r>
                        <a:rPr lang="en-US" sz="1200" b="1" dirty="0" smtClean="0">
                          <a:latin typeface="Montserrat" panose="00000500000000000000" pitchFamily="2" charset="0"/>
                        </a:rPr>
                        <a:t>0.15</a:t>
                      </a:r>
                      <a:endParaRPr lang="en-US" sz="1200" b="1"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1</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1</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0.26</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0.30</a:t>
                      </a:r>
                      <a:endParaRPr lang="en-US" sz="1200" dirty="0">
                        <a:latin typeface="Montserrat" panose="00000500000000000000" pitchFamily="2" charset="0"/>
                      </a:endParaRPr>
                    </a:p>
                  </a:txBody>
                  <a:tcPr marL="68580" marR="68580" marT="34290" marB="34290" anchor="ctr"/>
                </a:tc>
                <a:extLst>
                  <a:ext uri="{0D108BD9-81ED-4DB2-BD59-A6C34878D82A}">
                    <a16:rowId xmlns:a16="http://schemas.microsoft.com/office/drawing/2014/main" val="10002"/>
                  </a:ext>
                </a:extLst>
              </a:tr>
              <a:tr h="396079">
                <a:tc>
                  <a:txBody>
                    <a:bodyPr/>
                    <a:lstStyle/>
                    <a:p>
                      <a:r>
                        <a:rPr lang="en-US" sz="1200" b="1" kern="1200" dirty="0" smtClean="0">
                          <a:solidFill>
                            <a:srgbClr val="000000"/>
                          </a:solidFill>
                          <a:effectLst/>
                          <a:latin typeface="Montserrat" panose="00000500000000000000" pitchFamily="2" charset="0"/>
                          <a:ea typeface="Times New Roman"/>
                          <a:cs typeface="Times New Roman"/>
                        </a:rPr>
                        <a:t>S</a:t>
                      </a:r>
                      <a:r>
                        <a:rPr lang="en-US" sz="1200" b="1" i="1" kern="1200" baseline="-25000" dirty="0" smtClean="0">
                          <a:solidFill>
                            <a:srgbClr val="000000"/>
                          </a:solidFill>
                          <a:effectLst/>
                          <a:latin typeface="Montserrat" panose="00000500000000000000" pitchFamily="2" charset="0"/>
                          <a:ea typeface="Times New Roman"/>
                          <a:cs typeface="Times New Roman"/>
                        </a:rPr>
                        <a:t>R</a:t>
                      </a:r>
                      <a:r>
                        <a:rPr lang="en-US" sz="1200" b="1" kern="1200" dirty="0" smtClean="0">
                          <a:solidFill>
                            <a:srgbClr val="000000"/>
                          </a:solidFill>
                          <a:effectLst/>
                          <a:latin typeface="Montserrat" panose="00000500000000000000" pitchFamily="2" charset="0"/>
                          <a:ea typeface="Times New Roman"/>
                          <a:cs typeface="Times New Roman"/>
                        </a:rPr>
                        <a:t> - Inter-laboratory Reproducibility standard deviation</a:t>
                      </a:r>
                      <a:endParaRPr lang="en-US" sz="1200" b="1" dirty="0">
                        <a:latin typeface="Montserrat" panose="00000500000000000000" pitchFamily="2" charset="0"/>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200" b="0" kern="1200" dirty="0" smtClean="0">
                          <a:solidFill>
                            <a:srgbClr val="000000"/>
                          </a:solidFill>
                          <a:effectLst/>
                          <a:latin typeface="Montserrat" panose="00000500000000000000" pitchFamily="2" charset="0"/>
                          <a:ea typeface="Times New Roman"/>
                          <a:cs typeface="Times New Roman"/>
                        </a:rPr>
                        <a:t>1.25</a:t>
                      </a: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effectLst/>
                          <a:latin typeface="Montserrat" panose="00000500000000000000" pitchFamily="2" charset="0"/>
                          <a:ea typeface="Times New Roman"/>
                          <a:cs typeface="Times New Roman"/>
                        </a:rPr>
                        <a:t>0.12</a:t>
                      </a:r>
                    </a:p>
                  </a:txBody>
                  <a:tcPr marL="68580" marR="68580" marT="34290" marB="34290" anchor="ctr"/>
                </a:tc>
                <a:tc>
                  <a:txBody>
                    <a:bodyPr/>
                    <a:lstStyle/>
                    <a:p>
                      <a:pPr algn="ctr"/>
                      <a:r>
                        <a:rPr lang="en-US" sz="1200" dirty="0" smtClean="0">
                          <a:latin typeface="Montserrat" panose="00000500000000000000" pitchFamily="2" charset="0"/>
                        </a:rPr>
                        <a:t>1.4</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1.4</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0.35</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0.62</a:t>
                      </a:r>
                      <a:endParaRPr lang="en-US" sz="1200" dirty="0">
                        <a:latin typeface="Montserrat" panose="00000500000000000000" pitchFamily="2" charset="0"/>
                      </a:endParaRPr>
                    </a:p>
                  </a:txBody>
                  <a:tcPr marL="68580" marR="68580" marT="34290" marB="34290" anchor="ctr"/>
                </a:tc>
                <a:extLst>
                  <a:ext uri="{0D108BD9-81ED-4DB2-BD59-A6C34878D82A}">
                    <a16:rowId xmlns:a16="http://schemas.microsoft.com/office/drawing/2014/main" val="10003"/>
                  </a:ext>
                </a:extLst>
              </a:tr>
              <a:tr h="396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rgbClr val="000000"/>
                          </a:solidFill>
                          <a:effectLst/>
                          <a:latin typeface="Montserrat" panose="00000500000000000000" pitchFamily="2" charset="0"/>
                          <a:ea typeface="Times New Roman"/>
                          <a:cs typeface="Times New Roman"/>
                        </a:rPr>
                        <a:t>r</a:t>
                      </a:r>
                      <a:r>
                        <a:rPr lang="en-US" sz="1200" b="1" kern="1200" dirty="0" smtClean="0">
                          <a:solidFill>
                            <a:srgbClr val="000000"/>
                          </a:solidFill>
                          <a:effectLst/>
                          <a:latin typeface="Montserrat" panose="00000500000000000000" pitchFamily="2" charset="0"/>
                          <a:ea typeface="Times New Roman"/>
                          <a:cs typeface="Times New Roman"/>
                        </a:rPr>
                        <a:t> - Repeatability precision limit (2.8 x </a:t>
                      </a:r>
                      <a:r>
                        <a:rPr lang="en-US" sz="1200" b="1" kern="1200" dirty="0" err="1" smtClean="0">
                          <a:solidFill>
                            <a:srgbClr val="000000"/>
                          </a:solidFill>
                          <a:effectLst/>
                          <a:latin typeface="Montserrat" panose="00000500000000000000" pitchFamily="2" charset="0"/>
                          <a:ea typeface="Times New Roman"/>
                          <a:cs typeface="Times New Roman"/>
                        </a:rPr>
                        <a:t>S</a:t>
                      </a:r>
                      <a:r>
                        <a:rPr lang="en-US" sz="1200" b="1" i="1" kern="1200" baseline="-25000" dirty="0" err="1" smtClean="0">
                          <a:solidFill>
                            <a:srgbClr val="000000"/>
                          </a:solidFill>
                          <a:effectLst/>
                          <a:latin typeface="Montserrat" panose="00000500000000000000" pitchFamily="2" charset="0"/>
                          <a:ea typeface="Times New Roman"/>
                          <a:cs typeface="Times New Roman"/>
                        </a:rPr>
                        <a:t>r</a:t>
                      </a:r>
                      <a:r>
                        <a:rPr lang="en-US" sz="1200" b="1" kern="1200" dirty="0" smtClean="0">
                          <a:solidFill>
                            <a:srgbClr val="000000"/>
                          </a:solidFill>
                          <a:effectLst/>
                          <a:latin typeface="Montserrat" panose="00000500000000000000" pitchFamily="2" charset="0"/>
                          <a:ea typeface="Times New Roman"/>
                          <a:cs typeface="Times New Roman"/>
                        </a:rPr>
                        <a:t>)</a:t>
                      </a:r>
                      <a:endParaRPr lang="en-US" sz="1200" b="1" dirty="0" smtClean="0">
                        <a:effectLst/>
                        <a:latin typeface="Montserrat" panose="00000500000000000000" pitchFamily="2" charset="0"/>
                        <a:ea typeface="Times New Roman"/>
                        <a:cs typeface="Times New Roman"/>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200" kern="1200" dirty="0" smtClean="0">
                          <a:solidFill>
                            <a:srgbClr val="000000"/>
                          </a:solidFill>
                          <a:effectLst/>
                          <a:latin typeface="Montserrat" panose="00000500000000000000" pitchFamily="2" charset="0"/>
                          <a:ea typeface="Times New Roman"/>
                          <a:cs typeface="Times New Roman"/>
                        </a:rPr>
                        <a:t>3.19</a:t>
                      </a:r>
                      <a:endParaRPr lang="en-US" sz="1200" dirty="0" smtClean="0">
                        <a:effectLst/>
                        <a:latin typeface="Montserrat" panose="00000500000000000000" pitchFamily="2" charset="0"/>
                        <a:ea typeface="Times New Roman"/>
                        <a:cs typeface="Times New Roman"/>
                      </a:endParaRPr>
                    </a:p>
                  </a:txBody>
                  <a:tcPr marL="68580" marR="68580" marT="34290" marB="34290" anchor="ctr"/>
                </a:tc>
                <a:tc>
                  <a:txBody>
                    <a:bodyPr/>
                    <a:lstStyle/>
                    <a:p>
                      <a:pPr algn="ctr"/>
                      <a:r>
                        <a:rPr lang="en-US" sz="1200" b="1" dirty="0" smtClean="0">
                          <a:latin typeface="Montserrat" panose="00000500000000000000" pitchFamily="2" charset="0"/>
                        </a:rPr>
                        <a:t>0.42</a:t>
                      </a:r>
                      <a:endParaRPr lang="en-US" sz="1200" b="1"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2.8</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2.8</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0.72</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0.84</a:t>
                      </a:r>
                      <a:endParaRPr lang="en-US" sz="1200" dirty="0">
                        <a:latin typeface="Montserrat" panose="00000500000000000000" pitchFamily="2" charset="0"/>
                      </a:endParaRPr>
                    </a:p>
                  </a:txBody>
                  <a:tcPr marL="68580" marR="68580" marT="34290" marB="34290" anchor="ctr"/>
                </a:tc>
                <a:extLst>
                  <a:ext uri="{0D108BD9-81ED-4DB2-BD59-A6C34878D82A}">
                    <a16:rowId xmlns:a16="http://schemas.microsoft.com/office/drawing/2014/main" val="10004"/>
                  </a:ext>
                </a:extLst>
              </a:tr>
              <a:tr h="396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rgbClr val="000000"/>
                          </a:solidFill>
                          <a:effectLst/>
                          <a:latin typeface="Montserrat" panose="00000500000000000000" pitchFamily="2" charset="0"/>
                          <a:ea typeface="Times New Roman"/>
                          <a:cs typeface="Times New Roman"/>
                        </a:rPr>
                        <a:t>R</a:t>
                      </a:r>
                      <a:r>
                        <a:rPr lang="en-US" sz="1200" b="1" kern="1200" dirty="0" smtClean="0">
                          <a:solidFill>
                            <a:srgbClr val="000000"/>
                          </a:solidFill>
                          <a:effectLst/>
                          <a:latin typeface="Montserrat" panose="00000500000000000000" pitchFamily="2" charset="0"/>
                          <a:ea typeface="Times New Roman"/>
                          <a:cs typeface="Times New Roman"/>
                        </a:rPr>
                        <a:t>- Reproducibility precision limit (2.8 x S</a:t>
                      </a:r>
                      <a:r>
                        <a:rPr lang="en-US" sz="1200" b="1" i="1" kern="1200" baseline="-25000" dirty="0" smtClean="0">
                          <a:solidFill>
                            <a:srgbClr val="000000"/>
                          </a:solidFill>
                          <a:effectLst/>
                          <a:latin typeface="Montserrat" panose="00000500000000000000" pitchFamily="2" charset="0"/>
                          <a:ea typeface="Times New Roman"/>
                          <a:cs typeface="Times New Roman"/>
                        </a:rPr>
                        <a:t>R</a:t>
                      </a:r>
                      <a:r>
                        <a:rPr lang="en-US" sz="1200" b="1" kern="1200" dirty="0" smtClean="0">
                          <a:solidFill>
                            <a:srgbClr val="000000"/>
                          </a:solidFill>
                          <a:effectLst/>
                          <a:latin typeface="Montserrat" panose="00000500000000000000" pitchFamily="2" charset="0"/>
                          <a:ea typeface="Times New Roman"/>
                          <a:cs typeface="Times New Roman"/>
                        </a:rPr>
                        <a:t>)</a:t>
                      </a:r>
                      <a:endParaRPr lang="en-US" sz="1200" b="1" dirty="0" smtClean="0">
                        <a:effectLst/>
                        <a:latin typeface="Montserrat" panose="00000500000000000000" pitchFamily="2" charset="0"/>
                        <a:ea typeface="Times New Roman"/>
                        <a:cs typeface="Times New Roman"/>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RS" sz="1200" kern="1200" dirty="0" smtClean="0">
                          <a:solidFill>
                            <a:srgbClr val="000000"/>
                          </a:solidFill>
                          <a:effectLst/>
                          <a:latin typeface="Montserrat" panose="00000500000000000000" pitchFamily="2" charset="0"/>
                          <a:ea typeface="Times New Roman"/>
                          <a:cs typeface="Times New Roman"/>
                        </a:rPr>
                        <a:t>3.5</a:t>
                      </a:r>
                      <a:endParaRPr lang="en-US" sz="1200" dirty="0" smtClean="0">
                        <a:effectLst/>
                        <a:latin typeface="Montserrat" panose="00000500000000000000" pitchFamily="2" charset="0"/>
                        <a:ea typeface="Times New Roman"/>
                        <a:cs typeface="Times New Roman"/>
                      </a:endParaRPr>
                    </a:p>
                  </a:txBody>
                  <a:tcPr marL="68580" marR="68580" marT="34290" marB="34290" anchor="ctr"/>
                </a:tc>
                <a:tc>
                  <a:txBody>
                    <a:bodyPr/>
                    <a:lstStyle/>
                    <a:p>
                      <a:pPr algn="ctr"/>
                      <a:r>
                        <a:rPr lang="en-US" sz="1200" b="1" dirty="0" smtClean="0">
                          <a:latin typeface="Montserrat" panose="00000500000000000000" pitchFamily="2" charset="0"/>
                        </a:rPr>
                        <a:t>0.33</a:t>
                      </a:r>
                      <a:endParaRPr lang="en-US" sz="1200" b="1"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3.92</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3.92</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0.99</a:t>
                      </a:r>
                      <a:endParaRPr lang="en-US" sz="1200" dirty="0">
                        <a:latin typeface="Montserrat" panose="00000500000000000000" pitchFamily="2" charset="0"/>
                      </a:endParaRPr>
                    </a:p>
                  </a:txBody>
                  <a:tcPr marL="68580" marR="68580" marT="34290" marB="34290" anchor="ctr"/>
                </a:tc>
                <a:tc>
                  <a:txBody>
                    <a:bodyPr/>
                    <a:lstStyle/>
                    <a:p>
                      <a:pPr algn="ctr"/>
                      <a:r>
                        <a:rPr lang="en-US" sz="1200" dirty="0" smtClean="0">
                          <a:latin typeface="Montserrat" panose="00000500000000000000" pitchFamily="2" charset="0"/>
                        </a:rPr>
                        <a:t>1.75</a:t>
                      </a:r>
                      <a:endParaRPr lang="en-US" sz="1200" dirty="0">
                        <a:latin typeface="Montserrat" panose="00000500000000000000" pitchFamily="2" charset="0"/>
                      </a:endParaRPr>
                    </a:p>
                  </a:txBody>
                  <a:tcPr marL="68580" marR="68580" marT="34290" marB="34290" anchor="ctr"/>
                </a:tc>
                <a:extLst>
                  <a:ext uri="{0D108BD9-81ED-4DB2-BD59-A6C34878D82A}">
                    <a16:rowId xmlns:a16="http://schemas.microsoft.com/office/drawing/2014/main" val="10005"/>
                  </a:ext>
                </a:extLst>
              </a:tr>
              <a:tr h="562849">
                <a:tc gridSpan="7">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r-Latn-RS" sz="900" i="1" dirty="0" smtClean="0">
                          <a:effectLst/>
                          <a:latin typeface="Montserrat" panose="00000500000000000000" pitchFamily="2" charset="0"/>
                          <a:ea typeface="Times New Roman"/>
                          <a:cs typeface="Times New Roman"/>
                        </a:rPr>
                        <a:t>* </a:t>
                      </a:r>
                      <a:r>
                        <a:rPr lang="en-US" sz="900" i="1" dirty="0" smtClean="0">
                          <a:effectLst/>
                          <a:latin typeface="Montserrat" panose="00000500000000000000" pitchFamily="2" charset="0"/>
                          <a:ea typeface="Times New Roman"/>
                          <a:cs typeface="Times New Roman"/>
                        </a:rPr>
                        <a:t>1 ppm = 6.42 </a:t>
                      </a:r>
                      <a:r>
                        <a:rPr lang="en-US" sz="900" i="1" dirty="0" smtClean="0">
                          <a:effectLst/>
                          <a:latin typeface="Montserrat" panose="00000500000000000000" pitchFamily="2" charset="0"/>
                          <a:ea typeface="Times New Roman"/>
                          <a:cs typeface="Calibri"/>
                        </a:rPr>
                        <a:t>‰ ;</a:t>
                      </a:r>
                      <a:r>
                        <a:rPr lang="en-US" sz="900" i="1" baseline="0" dirty="0" smtClean="0">
                          <a:effectLst/>
                          <a:latin typeface="Montserrat" panose="00000500000000000000" pitchFamily="2" charset="0"/>
                          <a:ea typeface="Times New Roman"/>
                          <a:cs typeface="Calibri"/>
                        </a:rPr>
                        <a:t> 1 </a:t>
                      </a:r>
                      <a:r>
                        <a:rPr lang="en-US" sz="900" i="1" dirty="0" smtClean="0">
                          <a:effectLst/>
                          <a:latin typeface="Montserrat" panose="00000500000000000000" pitchFamily="2" charset="0"/>
                          <a:ea typeface="Times New Roman"/>
                          <a:cs typeface="Calibri"/>
                        </a:rPr>
                        <a:t>‰ = 1/6.42 = 0.15576 ppm</a:t>
                      </a:r>
                      <a:endParaRPr lang="sr-Latn-RS" sz="900" i="1" dirty="0" smtClean="0">
                        <a:effectLst/>
                        <a:latin typeface="Montserrat" panose="00000500000000000000" pitchFamily="2" charset="0"/>
                        <a:ea typeface="Times New Roman"/>
                        <a:cs typeface="Times New Roman"/>
                      </a:endParaRPr>
                    </a:p>
                  </a:txBody>
                  <a:tcPr marL="68580" marR="68580" marT="34290" marB="34290"/>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
        <p:nvSpPr>
          <p:cNvPr id="15" name="TextBox 14"/>
          <p:cNvSpPr txBox="1"/>
          <p:nvPr/>
        </p:nvSpPr>
        <p:spPr>
          <a:xfrm>
            <a:off x="1723648" y="1427077"/>
            <a:ext cx="8826455" cy="369332"/>
          </a:xfrm>
          <a:prstGeom prst="rect">
            <a:avLst/>
          </a:prstGeom>
          <a:noFill/>
        </p:spPr>
        <p:txBody>
          <a:bodyPr wrap="none" rtlCol="0">
            <a:spAutoFit/>
          </a:bodyPr>
          <a:lstStyle/>
          <a:p>
            <a:r>
              <a:rPr lang="en-US" sz="1800" b="1" dirty="0" smtClean="0">
                <a:solidFill>
                  <a:srgbClr val="132B80"/>
                </a:solidFill>
                <a:latin typeface="Montserrat" panose="00000500000000000000" pitchFamily="2" charset="0"/>
              </a:rPr>
              <a:t>TABLE 11. COMPARISON OF PRECISION LIMITS BETWEEN THREE METHODS</a:t>
            </a:r>
            <a:endParaRPr lang="en-US" sz="1800" b="1" dirty="0">
              <a:solidFill>
                <a:srgbClr val="132B80"/>
              </a:solidFill>
              <a:latin typeface="Montserrat" panose="00000500000000000000" pitchFamily="2" charset="0"/>
            </a:endParaRPr>
          </a:p>
        </p:txBody>
      </p:sp>
      <p:sp>
        <p:nvSpPr>
          <p:cNvPr id="2" name="TextBox 1"/>
          <p:cNvSpPr txBox="1"/>
          <p:nvPr/>
        </p:nvSpPr>
        <p:spPr>
          <a:xfrm>
            <a:off x="1330248" y="5709928"/>
            <a:ext cx="9603911" cy="461665"/>
          </a:xfrm>
          <a:prstGeom prst="rect">
            <a:avLst/>
          </a:prstGeom>
          <a:noFill/>
        </p:spPr>
        <p:txBody>
          <a:bodyPr wrap="none" rtlCol="0">
            <a:spAutoFit/>
          </a:bodyPr>
          <a:lstStyle/>
          <a:p>
            <a:r>
              <a:rPr lang="sr-Latn-RS" b="1" dirty="0">
                <a:solidFill>
                  <a:srgbClr val="132B80"/>
                </a:solidFill>
                <a:latin typeface="Montserrat" panose="00000500000000000000" pitchFamily="2" charset="0"/>
              </a:rPr>
              <a:t>Calculated bias between EIM-IRMS and CS-qNMR: only </a:t>
            </a:r>
            <a:r>
              <a:rPr lang="sr-Latn-RS" b="1" u="sng" dirty="0">
                <a:solidFill>
                  <a:srgbClr val="132B80"/>
                </a:solidFill>
                <a:latin typeface="Montserrat" panose="00000500000000000000" pitchFamily="2" charset="0"/>
              </a:rPr>
              <a:t>4,98%</a:t>
            </a:r>
            <a:endParaRPr lang="en-US" b="1" u="sng" dirty="0">
              <a:solidFill>
                <a:srgbClr val="132B80"/>
              </a:solidFill>
              <a:latin typeface="Montserrat" panose="00000500000000000000" pitchFamily="2" charset="0"/>
            </a:endParaRPr>
          </a:p>
        </p:txBody>
      </p:sp>
      <p:sp>
        <p:nvSpPr>
          <p:cNvPr id="12" name="Rectangle 11"/>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EIM-IRMS</a:t>
            </a:r>
            <a:r>
              <a:rPr lang="en-US" baseline="30000" dirty="0">
                <a:latin typeface="Montserrat" panose="00000500000000000000" pitchFamily="2" charset="0"/>
              </a:rPr>
              <a:t>TM</a:t>
            </a:r>
            <a:r>
              <a:rPr lang="en-US" dirty="0"/>
              <a:t> RESULTS</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23"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3"/>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5" name="Slide Number Placeholder 4"/>
          <p:cNvSpPr>
            <a:spLocks noGrp="1"/>
          </p:cNvSpPr>
          <p:nvPr>
            <p:ph type="sldNum" sz="quarter" idx="12"/>
          </p:nvPr>
        </p:nvSpPr>
        <p:spPr/>
        <p:txBody>
          <a:bodyPr/>
          <a:lstStyle/>
          <a:p>
            <a:pPr>
              <a:defRPr/>
            </a:pPr>
            <a:fld id="{5661F60B-72C9-9F4B-883C-8D4C8F6FC08D}" type="slidenum">
              <a:rPr lang="en-US" smtClean="0"/>
              <a:pPr>
                <a:defRPr/>
              </a:pPr>
              <a:t>25</a:t>
            </a:fld>
            <a:endParaRPr lang="en-US"/>
          </a:p>
        </p:txBody>
      </p:sp>
    </p:spTree>
    <p:extLst>
      <p:ext uri="{BB962C8B-B14F-4D97-AF65-F5344CB8AC3E}">
        <p14:creationId xmlns:p14="http://schemas.microsoft.com/office/powerpoint/2010/main" val="3613668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IV meeting trimova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1558" b="5968"/>
          <a:stretch>
            <a:fillRect/>
          </a:stretch>
        </p:blipFill>
        <p:spPr>
          <a:xfrm>
            <a:off x="2725443" y="1344168"/>
            <a:ext cx="9002271" cy="4176312"/>
          </a:xfrm>
          <a:prstGeom prst="rect">
            <a:avLst/>
          </a:prstGeom>
        </p:spPr>
      </p:pic>
      <p:sp>
        <p:nvSpPr>
          <p:cNvPr id="10" name="Rectangle 9"/>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600" b="1" dirty="0" smtClean="0">
                <a:latin typeface="Montserrat" panose="00000500000000000000" pitchFamily="2" charset="0"/>
              </a:rPr>
              <a:t>                     SUB-COMMISSION „METHODS OF ANALYSIS“ – INTERNATIONAL ORGANIZATION FOR VINE AND WINE</a:t>
            </a:r>
            <a:endParaRPr lang="en-US" sz="1600" b="1" dirty="0">
              <a:latin typeface="Montserrat" panose="00000500000000000000" pitchFamily="2"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2"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47455D5A-0D0B-FD46-BFD1-2578BDF73C1B}" type="slidenum">
              <a:rPr lang="en-US" smtClean="0"/>
              <a:pPr>
                <a:defRPr/>
              </a:pPr>
              <a:t>26</a:t>
            </a:fld>
            <a:endParaRPr lang="en-US"/>
          </a:p>
        </p:txBody>
      </p:sp>
      <p:sp>
        <p:nvSpPr>
          <p:cNvPr id="13" name="TextBox 12"/>
          <p:cNvSpPr txBox="1"/>
          <p:nvPr/>
        </p:nvSpPr>
        <p:spPr>
          <a:xfrm>
            <a:off x="44479" y="2324185"/>
            <a:ext cx="2571538" cy="369332"/>
          </a:xfrm>
          <a:prstGeom prst="rect">
            <a:avLst/>
          </a:prstGeom>
          <a:noFill/>
        </p:spPr>
        <p:txBody>
          <a:bodyPr wrap="none" rtlCol="0">
            <a:spAutoFit/>
          </a:bodyPr>
          <a:lstStyle/>
          <a:p>
            <a:r>
              <a:rPr lang="sr-Latn-RS" sz="1800" dirty="0" smtClean="0">
                <a:latin typeface="Montserrat" panose="00000500000000000000" pitchFamily="2" charset="0"/>
              </a:rPr>
              <a:t>Click on the video &gt;&gt;</a:t>
            </a:r>
            <a:endParaRPr lang="en-US" sz="1800" dirty="0">
              <a:latin typeface="Montserrat" panose="00000500000000000000" pitchFamily="2" charset="0"/>
            </a:endParaRPr>
          </a:p>
        </p:txBody>
      </p:sp>
    </p:spTree>
    <p:extLst>
      <p:ext uri="{BB962C8B-B14F-4D97-AF65-F5344CB8AC3E}">
        <p14:creationId xmlns:p14="http://schemas.microsoft.com/office/powerpoint/2010/main" val="1117595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ea typeface="ＭＳ Ｐゴシック"/>
                <a:cs typeface="ＭＳ Ｐゴシック"/>
              </a:rPr>
              <a:t>DETECTION OF ILLEGAL WATERING OF GRAPE MUST</a:t>
            </a:r>
            <a:endParaRPr lang="en-US" dirty="0">
              <a:solidFill>
                <a:schemeClr val="bg1"/>
              </a:solidFill>
              <a:latin typeface="Montserrat" panose="00000500000000000000" pitchFamily="2"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2"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3"/>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27</a:t>
            </a:fld>
            <a:endParaRPr lang="en-US"/>
          </a:p>
        </p:txBody>
      </p:sp>
    </p:spTree>
    <p:extLst>
      <p:ext uri="{BB962C8B-B14F-4D97-AF65-F5344CB8AC3E}">
        <p14:creationId xmlns:p14="http://schemas.microsoft.com/office/powerpoint/2010/main" val="3669903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1495784" y="1139952"/>
            <a:ext cx="10551214" cy="408431"/>
          </a:xfrm>
          <a:prstGeom prst="rect">
            <a:avLst/>
          </a:prstGeom>
          <a:noFill/>
          <a:ln w="9525">
            <a:noFill/>
            <a:miter lim="800000"/>
            <a:headEnd/>
            <a:tailEnd/>
          </a:ln>
        </p:spPr>
        <p:txBody>
          <a:bodyPr/>
          <a:lstStyle/>
          <a:p>
            <a:pPr marL="341313" indent="-341313" algn="ctr" defTabSz="912813"/>
            <a:r>
              <a:rPr lang="en-US" sz="2000" b="1" dirty="0" smtClean="0">
                <a:solidFill>
                  <a:srgbClr val="083763"/>
                </a:solidFill>
                <a:latin typeface="Montserrat" panose="00000500000000000000" pitchFamily="2" charset="0"/>
              </a:rPr>
              <a:t>DETECTION OF ILLEGAL WATER ADDITION TO GRAPE MUST – OFFICIAL METHOD</a:t>
            </a:r>
            <a:endParaRPr lang="en-US" sz="2000" b="1" dirty="0">
              <a:solidFill>
                <a:srgbClr val="083763"/>
              </a:solidFill>
              <a:latin typeface="Montserrat" panose="00000500000000000000" pitchFamily="2" charset="0"/>
            </a:endParaRPr>
          </a:p>
        </p:txBody>
      </p:sp>
      <p:sp>
        <p:nvSpPr>
          <p:cNvPr id="103454" name="Rectangle 30"/>
          <p:cNvSpPr>
            <a:spLocks noChangeArrowheads="1"/>
          </p:cNvSpPr>
          <p:nvPr/>
        </p:nvSpPr>
        <p:spPr bwMode="auto">
          <a:xfrm>
            <a:off x="476435" y="1746752"/>
            <a:ext cx="5515992" cy="2443508"/>
          </a:xfrm>
          <a:prstGeom prst="rect">
            <a:avLst/>
          </a:prstGeom>
          <a:noFill/>
          <a:ln w="9525">
            <a:noFill/>
            <a:miter lim="800000"/>
            <a:headEnd/>
            <a:tailEnd/>
          </a:ln>
        </p:spPr>
        <p:txBody>
          <a:bodyPr/>
          <a:lstStyle/>
          <a:p>
            <a:pPr marL="342900" indent="-342900" defTabSz="914400">
              <a:lnSpc>
                <a:spcPct val="90000"/>
              </a:lnSpc>
              <a:spcBef>
                <a:spcPct val="20000"/>
              </a:spcBef>
              <a:buBlip>
                <a:blip r:embed="rId3"/>
              </a:buBlip>
            </a:pPr>
            <a:r>
              <a:rPr lang="en-US" sz="2000" dirty="0">
                <a:latin typeface="Montserrat" panose="00000500000000000000" pitchFamily="2" charset="0"/>
              </a:rPr>
              <a:t>Currently, water detection is done by analyzing Oxygen isotope via </a:t>
            </a:r>
            <a:r>
              <a:rPr lang="sr-Latn-RS" sz="2000" dirty="0">
                <a:latin typeface="Montserrat" panose="00000500000000000000" pitchFamily="2" charset="0"/>
              </a:rPr>
              <a:t>Ewuilibration technique </a:t>
            </a:r>
            <a:r>
              <a:rPr lang="en-US" sz="2000" dirty="0">
                <a:latin typeface="Montserrat" panose="00000500000000000000" pitchFamily="2" charset="0"/>
              </a:rPr>
              <a:t>directly from a wine sample.</a:t>
            </a:r>
          </a:p>
          <a:p>
            <a:pPr marL="342900" indent="-342900" defTabSz="914400">
              <a:lnSpc>
                <a:spcPct val="90000"/>
              </a:lnSpc>
              <a:spcBef>
                <a:spcPct val="20000"/>
              </a:spcBef>
              <a:buBlip>
                <a:blip r:embed="rId3"/>
              </a:buBlip>
            </a:pPr>
            <a:r>
              <a:rPr lang="en-US" sz="2000" dirty="0">
                <a:latin typeface="Montserrat" panose="00000500000000000000" pitchFamily="2" charset="0"/>
              </a:rPr>
              <a:t>This method also requires information about an authentic sample from a database in order to determine water addition with confidence.</a:t>
            </a:r>
          </a:p>
        </p:txBody>
      </p:sp>
      <p:pic>
        <p:nvPicPr>
          <p:cNvPr id="6" name="Picture 32" descr="slide 59"/>
          <p:cNvPicPr>
            <a:picLocks noChangeAspect="1" noChangeArrowheads="1"/>
          </p:cNvPicPr>
          <p:nvPr/>
        </p:nvPicPr>
        <p:blipFill>
          <a:blip r:embed="rId4"/>
          <a:srcRect/>
          <a:stretch>
            <a:fillRect/>
          </a:stretch>
        </p:blipFill>
        <p:spPr bwMode="auto">
          <a:xfrm>
            <a:off x="6067785" y="1669002"/>
            <a:ext cx="5811205" cy="4423454"/>
          </a:xfrm>
          <a:prstGeom prst="rect">
            <a:avLst/>
          </a:prstGeom>
          <a:noFill/>
          <a:ln w="9525">
            <a:noFill/>
            <a:miter lim="800000"/>
            <a:headEnd/>
            <a:tailEnd/>
          </a:ln>
        </p:spPr>
      </p:pic>
      <p:sp>
        <p:nvSpPr>
          <p:cNvPr id="13" name="Rectangle 1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rPr>
              <a:t>EQUILIBRATION METHOD - IRMS</a:t>
            </a:r>
            <a:endParaRPr lang="en-US" b="1" dirty="0">
              <a:solidFill>
                <a:schemeClr val="bg1"/>
              </a:solidFill>
              <a:latin typeface="Montserrat" panose="00000500000000000000" pitchFamily="2"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5"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28</a:t>
            </a:fld>
            <a:endParaRPr lang="en-US"/>
          </a:p>
        </p:txBody>
      </p:sp>
    </p:spTree>
    <p:extLst>
      <p:ext uri="{BB962C8B-B14F-4D97-AF65-F5344CB8AC3E}">
        <p14:creationId xmlns:p14="http://schemas.microsoft.com/office/powerpoint/2010/main" val="2729753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rsten Fahl Hassek water determination comment OIV water determination working gro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7153"/>
          <a:stretch>
            <a:fillRect/>
          </a:stretch>
        </p:blipFill>
        <p:spPr>
          <a:xfrm>
            <a:off x="2616017" y="1108207"/>
            <a:ext cx="9368982" cy="4893097"/>
          </a:xfrm>
          <a:prstGeom prst="rect">
            <a:avLst/>
          </a:prstGeom>
        </p:spPr>
      </p:pic>
      <p:sp>
        <p:nvSpPr>
          <p:cNvPr id="9" name="Rectangle 8"/>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600" b="1" dirty="0" smtClean="0">
                <a:latin typeface="Montserrat" panose="00000500000000000000" pitchFamily="2" charset="0"/>
              </a:rPr>
              <a:t>                      ELECTRONIC WORKING GROUP OF THE OIV SECRETARIAT – WATER ORIGIN DETERMINATION IN WINE</a:t>
            </a:r>
            <a:endParaRPr lang="en-US" sz="1600" b="1" dirty="0">
              <a:latin typeface="Montserrat" panose="00000500000000000000"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1"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12" name="Slide Number Placeholder 11"/>
          <p:cNvSpPr>
            <a:spLocks noGrp="1"/>
          </p:cNvSpPr>
          <p:nvPr>
            <p:ph type="sldNum" sz="quarter" idx="12"/>
          </p:nvPr>
        </p:nvSpPr>
        <p:spPr/>
        <p:txBody>
          <a:bodyPr/>
          <a:lstStyle/>
          <a:p>
            <a:pPr>
              <a:defRPr/>
            </a:pPr>
            <a:fld id="{36658407-216F-754E-A953-264CB419146E}" type="slidenum">
              <a:rPr lang="en-US" smtClean="0"/>
              <a:pPr>
                <a:defRPr/>
              </a:pPr>
              <a:t>29</a:t>
            </a:fld>
            <a:endParaRPr lang="en-US"/>
          </a:p>
        </p:txBody>
      </p:sp>
      <p:sp>
        <p:nvSpPr>
          <p:cNvPr id="13" name="TextBox 12"/>
          <p:cNvSpPr txBox="1"/>
          <p:nvPr/>
        </p:nvSpPr>
        <p:spPr>
          <a:xfrm>
            <a:off x="44479" y="2324185"/>
            <a:ext cx="2571538" cy="369332"/>
          </a:xfrm>
          <a:prstGeom prst="rect">
            <a:avLst/>
          </a:prstGeom>
          <a:noFill/>
        </p:spPr>
        <p:txBody>
          <a:bodyPr wrap="none" rtlCol="0">
            <a:spAutoFit/>
          </a:bodyPr>
          <a:lstStyle/>
          <a:p>
            <a:r>
              <a:rPr lang="sr-Latn-RS" sz="1800" dirty="0" smtClean="0">
                <a:latin typeface="Montserrat" panose="00000500000000000000" pitchFamily="2" charset="0"/>
              </a:rPr>
              <a:t>Click on the video &gt;&gt;</a:t>
            </a:r>
            <a:endParaRPr lang="en-US" sz="1800" dirty="0">
              <a:latin typeface="Montserrat" panose="00000500000000000000" pitchFamily="2" charset="0"/>
            </a:endParaRPr>
          </a:p>
        </p:txBody>
      </p:sp>
    </p:spTree>
    <p:extLst>
      <p:ext uri="{BB962C8B-B14F-4D97-AF65-F5344CB8AC3E}">
        <p14:creationId xmlns:p14="http://schemas.microsoft.com/office/powerpoint/2010/main" val="3645196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Placeholder 2"/>
          <p:cNvSpPr>
            <a:spLocks noGrp="1"/>
          </p:cNvSpPr>
          <p:nvPr>
            <p:ph type="body" idx="4294967295"/>
          </p:nvPr>
        </p:nvSpPr>
        <p:spPr>
          <a:xfrm>
            <a:off x="762001" y="1712960"/>
            <a:ext cx="10753724" cy="3586256"/>
          </a:xfrm>
        </p:spPr>
        <p:txBody>
          <a:bodyPr vert="horz" wrap="square" lIns="45720" tIns="45720" rIns="45720" bIns="45720" numCol="1" anchor="t" anchorCtr="0" compatLnSpc="1">
            <a:prstTxWarp prst="textNoShape">
              <a:avLst/>
            </a:prstTxWarp>
          </a:bodyPr>
          <a:lstStyle/>
          <a:p>
            <a:pPr marL="571500">
              <a:buBlip>
                <a:blip r:embed="rId3"/>
              </a:buBlip>
            </a:pPr>
            <a:r>
              <a:rPr lang="en-US" sz="2000" dirty="0">
                <a:latin typeface="Montserrat" panose="00000500000000000000" pitchFamily="2" charset="0"/>
              </a:rPr>
              <a:t>The global wine market is projected to grow from </a:t>
            </a:r>
            <a:r>
              <a:rPr lang="sr-Latn-RS" sz="2000" dirty="0">
                <a:latin typeface="Montserrat" panose="00000500000000000000" pitchFamily="2" charset="0"/>
              </a:rPr>
              <a:t>US</a:t>
            </a:r>
            <a:r>
              <a:rPr lang="en-US" sz="2000" dirty="0">
                <a:latin typeface="Montserrat" panose="00000500000000000000" pitchFamily="2" charset="0"/>
              </a:rPr>
              <a:t>$</a:t>
            </a:r>
            <a:r>
              <a:rPr lang="sr-Latn-RS" sz="2000" dirty="0">
                <a:latin typeface="Montserrat" panose="00000500000000000000" pitchFamily="2" charset="0"/>
              </a:rPr>
              <a:t> </a:t>
            </a:r>
            <a:r>
              <a:rPr lang="en-US" sz="2000" dirty="0">
                <a:latin typeface="Montserrat" panose="00000500000000000000" pitchFamily="2" charset="0"/>
              </a:rPr>
              <a:t>340.23 billion in 2021 to $456.76 billion in 2028 at a CAGR of 4.30% in forecast period, 2021-2028</a:t>
            </a:r>
          </a:p>
          <a:p>
            <a:pPr marL="571500" lvl="1" indent="-342900" eaLnBrk="1" hangingPunct="1">
              <a:lnSpc>
                <a:spcPct val="90000"/>
              </a:lnSpc>
              <a:buBlip>
                <a:blip r:embed="rId3"/>
              </a:buBlip>
              <a:defRPr/>
            </a:pPr>
            <a:r>
              <a:rPr lang="en-US" sz="2000" dirty="0">
                <a:latin typeface="Montserrat" panose="00000500000000000000" pitchFamily="2" charset="0"/>
                <a:cs typeface="Calibri"/>
              </a:rPr>
              <a:t>US is the second largest producer and importer or wine behind the EU.</a:t>
            </a:r>
          </a:p>
          <a:p>
            <a:pPr marL="571500" lvl="1" indent="-342900" eaLnBrk="1" hangingPunct="1">
              <a:lnSpc>
                <a:spcPct val="90000"/>
              </a:lnSpc>
              <a:buClr>
                <a:srgbClr val="FF0000"/>
              </a:buClr>
              <a:buBlip>
                <a:blip r:embed="rId3"/>
              </a:buBlip>
              <a:defRPr/>
            </a:pPr>
            <a:r>
              <a:rPr lang="en-US" sz="2000" dirty="0">
                <a:latin typeface="Montserrat" panose="00000500000000000000" pitchFamily="2" charset="0"/>
                <a:cs typeface="Calibri"/>
              </a:rPr>
              <a:t>US has become the largest consumable wine market in the world.</a:t>
            </a:r>
          </a:p>
          <a:p>
            <a:pPr marL="571500" lvl="1" indent="-342900" eaLnBrk="1" hangingPunct="1">
              <a:lnSpc>
                <a:spcPct val="90000"/>
              </a:lnSpc>
              <a:buBlip>
                <a:blip r:embed="rId3"/>
              </a:buBlip>
              <a:defRPr/>
            </a:pPr>
            <a:r>
              <a:rPr lang="en-US" sz="2000" dirty="0">
                <a:latin typeface="Montserrat" panose="00000500000000000000" pitchFamily="2" charset="0"/>
                <a:cs typeface="Calibri"/>
              </a:rPr>
              <a:t>New world countries, especially the United States, Australia, and Chile are becoming a serious competition to the EU in wine production.</a:t>
            </a:r>
          </a:p>
          <a:p>
            <a:pPr marL="571500" lvl="1" indent="-342900" eaLnBrk="1" hangingPunct="1">
              <a:lnSpc>
                <a:spcPct val="90000"/>
              </a:lnSpc>
              <a:buBlip>
                <a:blip r:embed="rId3"/>
              </a:buBlip>
              <a:defRPr/>
            </a:pPr>
            <a:r>
              <a:rPr lang="en-US" sz="2000" dirty="0">
                <a:solidFill>
                  <a:srgbClr val="0D0D0D"/>
                </a:solidFill>
                <a:latin typeface="Montserrat" panose="00000500000000000000" pitchFamily="2" charset="0"/>
                <a:cs typeface="Calibri"/>
              </a:rPr>
              <a:t>Large amount of wine is produced and traded without understanding authenticity and practices used in production.</a:t>
            </a:r>
          </a:p>
          <a:p>
            <a:pPr marL="571500" lvl="1" indent="-342900" eaLnBrk="1" hangingPunct="1">
              <a:lnSpc>
                <a:spcPct val="90000"/>
              </a:lnSpc>
              <a:buBlip>
                <a:blip r:embed="rId3"/>
              </a:buBlip>
              <a:defRPr/>
            </a:pPr>
            <a:r>
              <a:rPr lang="en-US" sz="2000" dirty="0">
                <a:latin typeface="Montserrat" panose="00000500000000000000" pitchFamily="2" charset="0"/>
                <a:cs typeface="Calibri"/>
              </a:rPr>
              <a:t>Quality and authenticity of products have become critical concerns. </a:t>
            </a:r>
          </a:p>
          <a:p>
            <a:pPr marL="571500" lvl="1" indent="-342900" eaLnBrk="1" hangingPunct="1">
              <a:lnSpc>
                <a:spcPct val="90000"/>
              </a:lnSpc>
              <a:buBlip>
                <a:blip r:embed="rId3"/>
              </a:buBlip>
              <a:defRPr/>
            </a:pPr>
            <a:r>
              <a:rPr lang="en-US" sz="2000" dirty="0">
                <a:latin typeface="Montserrat" panose="00000500000000000000" pitchFamily="2" charset="0"/>
                <a:cs typeface="Calibri"/>
              </a:rPr>
              <a:t>High quality wines represent about 40% of the total E.U. market production, and less than 3% of US production.  </a:t>
            </a:r>
          </a:p>
          <a:p>
            <a:pPr lvl="1" eaLnBrk="1" hangingPunct="1">
              <a:lnSpc>
                <a:spcPct val="90000"/>
              </a:lnSpc>
              <a:buFontTx/>
              <a:buBlip>
                <a:blip r:embed="rId4"/>
              </a:buBlip>
              <a:defRPr/>
            </a:pPr>
            <a:endParaRPr lang="en-US" sz="2000" dirty="0">
              <a:latin typeface="Montserrat" panose="00000500000000000000" pitchFamily="2" charset="0"/>
              <a:cs typeface="Calibri"/>
            </a:endParaRPr>
          </a:p>
        </p:txBody>
      </p:sp>
      <p:sp>
        <p:nvSpPr>
          <p:cNvPr id="11" name="Rectangle 10"/>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Calibri (Headings)" charset="0"/>
              </a:rPr>
              <a:t>WINE MARKET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3"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89" name="Rectangle 25"/>
          <p:cNvSpPr>
            <a:spLocks noChangeArrowheads="1"/>
          </p:cNvSpPr>
          <p:nvPr/>
        </p:nvSpPr>
        <p:spPr bwMode="auto">
          <a:xfrm>
            <a:off x="1524000" y="4492779"/>
            <a:ext cx="4412511" cy="1438275"/>
          </a:xfrm>
          <a:prstGeom prst="rect">
            <a:avLst/>
          </a:prstGeom>
          <a:noFill/>
          <a:ln w="9525">
            <a:noFill/>
            <a:miter lim="800000"/>
            <a:headEnd/>
            <a:tailEnd/>
          </a:ln>
        </p:spPr>
        <p:txBody>
          <a:bodyPr/>
          <a:lstStyle/>
          <a:p>
            <a:pPr marL="342900" indent="-342900" defTabSz="914400" eaLnBrk="0" hangingPunct="0">
              <a:lnSpc>
                <a:spcPct val="90000"/>
              </a:lnSpc>
              <a:spcBef>
                <a:spcPct val="20000"/>
              </a:spcBef>
              <a:buBlip>
                <a:blip r:embed="rId3"/>
              </a:buBlip>
            </a:pPr>
            <a:endParaRPr lang="en-US" sz="1800" dirty="0"/>
          </a:p>
        </p:txBody>
      </p:sp>
      <p:sp>
        <p:nvSpPr>
          <p:cNvPr id="113691" name="Rectangle 27"/>
          <p:cNvSpPr>
            <a:spLocks noChangeArrowheads="1"/>
          </p:cNvSpPr>
          <p:nvPr/>
        </p:nvSpPr>
        <p:spPr bwMode="auto">
          <a:xfrm>
            <a:off x="452762" y="2148085"/>
            <a:ext cx="5359463" cy="2344694"/>
          </a:xfrm>
          <a:prstGeom prst="rect">
            <a:avLst/>
          </a:prstGeom>
          <a:noFill/>
          <a:ln w="9525">
            <a:noFill/>
            <a:miter lim="800000"/>
            <a:headEnd/>
            <a:tailEnd/>
          </a:ln>
        </p:spPr>
        <p:txBody>
          <a:bodyPr/>
          <a:lstStyle/>
          <a:p>
            <a:pPr marL="342900" indent="-342900" defTabSz="914400">
              <a:lnSpc>
                <a:spcPct val="80000"/>
              </a:lnSpc>
              <a:spcBef>
                <a:spcPct val="20000"/>
              </a:spcBef>
              <a:buBlip>
                <a:blip r:embed="rId3"/>
              </a:buBlip>
            </a:pPr>
            <a:r>
              <a:rPr lang="en-US" sz="1800" dirty="0">
                <a:solidFill>
                  <a:srgbClr val="132B80"/>
                </a:solidFill>
                <a:latin typeface="Montserrat" panose="00000500000000000000" pitchFamily="2" charset="0"/>
              </a:rPr>
              <a:t>For determining addition of water in wine samples </a:t>
            </a:r>
            <a:r>
              <a:rPr lang="en-US" sz="1800" dirty="0" smtClean="0">
                <a:solidFill>
                  <a:srgbClr val="132B80"/>
                </a:solidFill>
                <a:latin typeface="Montserrat" panose="00000500000000000000" pitchFamily="2" charset="0"/>
              </a:rPr>
              <a:t>EIM-IRMS</a:t>
            </a:r>
            <a:r>
              <a:rPr lang="sr-Latn-RS" sz="1800" baseline="30000" dirty="0" smtClean="0">
                <a:solidFill>
                  <a:srgbClr val="132B80"/>
                </a:solidFill>
                <a:latin typeface="Montserrat" panose="00000500000000000000" pitchFamily="2" charset="0"/>
              </a:rPr>
              <a:t>TM</a:t>
            </a:r>
            <a:r>
              <a:rPr lang="en-US" sz="1800" dirty="0" smtClean="0">
                <a:solidFill>
                  <a:srgbClr val="132B80"/>
                </a:solidFill>
                <a:latin typeface="Montserrat" panose="00000500000000000000" pitchFamily="2" charset="0"/>
              </a:rPr>
              <a:t> </a:t>
            </a:r>
            <a:r>
              <a:rPr lang="en-US" sz="1800" dirty="0">
                <a:solidFill>
                  <a:srgbClr val="132B80"/>
                </a:solidFill>
                <a:latin typeface="Montserrat" panose="00000500000000000000" pitchFamily="2" charset="0"/>
              </a:rPr>
              <a:t>utilizes information obtained from wine </a:t>
            </a:r>
            <a:r>
              <a:rPr lang="en-US" sz="1800" dirty="0" smtClean="0">
                <a:solidFill>
                  <a:srgbClr val="132B80"/>
                </a:solidFill>
                <a:latin typeface="Montserrat" panose="00000500000000000000" pitchFamily="2" charset="0"/>
              </a:rPr>
              <a:t>ethanol</a:t>
            </a:r>
            <a:endParaRPr lang="sr-Latn-RS" sz="1800" dirty="0" smtClean="0">
              <a:solidFill>
                <a:srgbClr val="132B80"/>
              </a:solidFill>
              <a:latin typeface="Montserrat" panose="00000500000000000000" pitchFamily="2" charset="0"/>
            </a:endParaRPr>
          </a:p>
          <a:p>
            <a:pPr marL="342900" indent="-342900" defTabSz="914400">
              <a:lnSpc>
                <a:spcPct val="80000"/>
              </a:lnSpc>
              <a:spcBef>
                <a:spcPct val="20000"/>
              </a:spcBef>
              <a:buBlip>
                <a:blip r:embed="rId3"/>
              </a:buBlip>
            </a:pPr>
            <a:r>
              <a:rPr lang="en-US" sz="1800" dirty="0">
                <a:solidFill>
                  <a:srgbClr val="132B80"/>
                </a:solidFill>
                <a:latin typeface="Montserrat" panose="00000500000000000000" pitchFamily="2" charset="0"/>
              </a:rPr>
              <a:t>If water was added prior to alcoholic fermentation </a:t>
            </a:r>
            <a:r>
              <a:rPr lang="sr-Latn-RS" sz="1800" dirty="0">
                <a:solidFill>
                  <a:srgbClr val="132B80"/>
                </a:solidFill>
                <a:latin typeface="Montserrat" panose="00000500000000000000" pitchFamily="2" charset="0"/>
              </a:rPr>
              <a:t>wine ethanol</a:t>
            </a:r>
            <a:r>
              <a:rPr lang="en-US" sz="1800" dirty="0">
                <a:solidFill>
                  <a:srgbClr val="132B80"/>
                </a:solidFill>
                <a:latin typeface="Montserrat" panose="00000500000000000000" pitchFamily="2" charset="0"/>
              </a:rPr>
              <a:t> </a:t>
            </a:r>
            <a:r>
              <a:rPr lang="el-GR" sz="1800" dirty="0">
                <a:solidFill>
                  <a:srgbClr val="132B80"/>
                </a:solidFill>
                <a:cs typeface="Times New Roman" pitchFamily="18" charset="0"/>
              </a:rPr>
              <a:t>δ</a:t>
            </a:r>
            <a:r>
              <a:rPr lang="en-US" sz="1800" dirty="0">
                <a:solidFill>
                  <a:srgbClr val="132B80"/>
                </a:solidFill>
                <a:latin typeface="Montserrat" panose="00000500000000000000" pitchFamily="2" charset="0"/>
                <a:cs typeface="Times New Roman" pitchFamily="18" charset="0"/>
              </a:rPr>
              <a:t>D</a:t>
            </a:r>
            <a:r>
              <a:rPr lang="sr-Latn-RS" sz="1800" dirty="0">
                <a:solidFill>
                  <a:srgbClr val="132B80"/>
                </a:solidFill>
                <a:latin typeface="Montserrat" panose="00000500000000000000" pitchFamily="2" charset="0"/>
                <a:cs typeface="Times New Roman" pitchFamily="18" charset="0"/>
              </a:rPr>
              <a:t>n</a:t>
            </a:r>
            <a:r>
              <a:rPr lang="sr-Latn-RS" sz="1800" baseline="-25000" dirty="0">
                <a:solidFill>
                  <a:srgbClr val="132B80"/>
                </a:solidFill>
                <a:latin typeface="Montserrat" panose="00000500000000000000" pitchFamily="2" charset="0"/>
                <a:cs typeface="Times New Roman" pitchFamily="18" charset="0"/>
              </a:rPr>
              <a:t>I</a:t>
            </a:r>
            <a:r>
              <a:rPr lang="en-US" sz="1800" dirty="0">
                <a:solidFill>
                  <a:srgbClr val="132B80"/>
                </a:solidFill>
                <a:latin typeface="Montserrat" panose="00000500000000000000" pitchFamily="2" charset="0"/>
                <a:cs typeface="Times New Roman" pitchFamily="18" charset="0"/>
              </a:rPr>
              <a:t> value would be changed</a:t>
            </a:r>
            <a:r>
              <a:rPr lang="en-US" sz="1800" dirty="0">
                <a:solidFill>
                  <a:srgbClr val="132B80"/>
                </a:solidFill>
                <a:latin typeface="Montserrat" panose="00000500000000000000" pitchFamily="2" charset="0"/>
              </a:rPr>
              <a:t> </a:t>
            </a:r>
            <a:endParaRPr lang="sr-Latn-RS" sz="1800" dirty="0" smtClean="0">
              <a:solidFill>
                <a:srgbClr val="132B80"/>
              </a:solidFill>
              <a:latin typeface="Montserrat" panose="00000500000000000000" pitchFamily="2" charset="0"/>
            </a:endParaRPr>
          </a:p>
          <a:p>
            <a:pPr marL="342900" indent="-342900" defTabSz="914400">
              <a:lnSpc>
                <a:spcPct val="80000"/>
              </a:lnSpc>
              <a:spcBef>
                <a:spcPct val="20000"/>
              </a:spcBef>
              <a:buBlip>
                <a:blip r:embed="rId3"/>
              </a:buBlip>
            </a:pPr>
            <a:r>
              <a:rPr lang="en-US" sz="1800" dirty="0">
                <a:solidFill>
                  <a:srgbClr val="132B80"/>
                </a:solidFill>
                <a:latin typeface="Montserrat" panose="00000500000000000000" pitchFamily="2" charset="0"/>
              </a:rPr>
              <a:t>For unknown samples, addition of water will be determined as illegal production practice (addition of water or addition of sugar).  </a:t>
            </a:r>
          </a:p>
          <a:p>
            <a:pPr marL="342900" indent="-342900" defTabSz="914400">
              <a:lnSpc>
                <a:spcPct val="80000"/>
              </a:lnSpc>
              <a:spcBef>
                <a:spcPct val="20000"/>
              </a:spcBef>
              <a:buBlip>
                <a:blip r:embed="rId3"/>
              </a:buBlip>
            </a:pPr>
            <a:endParaRPr lang="en-US" sz="1800" dirty="0">
              <a:solidFill>
                <a:srgbClr val="132B80"/>
              </a:solidFill>
              <a:latin typeface="Montserrat" panose="00000500000000000000" pitchFamily="2" charset="0"/>
            </a:endParaRPr>
          </a:p>
          <a:p>
            <a:pPr marL="342900" indent="-342900" defTabSz="914400">
              <a:lnSpc>
                <a:spcPct val="80000"/>
              </a:lnSpc>
              <a:spcBef>
                <a:spcPct val="20000"/>
              </a:spcBef>
              <a:buBlip>
                <a:blip r:embed="rId3"/>
              </a:buBlip>
            </a:pPr>
            <a:endParaRPr lang="en-US" sz="1800" dirty="0">
              <a:solidFill>
                <a:srgbClr val="132B80"/>
              </a:solidFill>
              <a:latin typeface="Montserrat" panose="00000500000000000000" pitchFamily="2" charset="0"/>
            </a:endParaRPr>
          </a:p>
        </p:txBody>
      </p:sp>
      <p:sp>
        <p:nvSpPr>
          <p:cNvPr id="103427" name="Rectangle 3"/>
          <p:cNvSpPr>
            <a:spLocks noChangeArrowheads="1"/>
          </p:cNvSpPr>
          <p:nvPr/>
        </p:nvSpPr>
        <p:spPr bwMode="auto">
          <a:xfrm>
            <a:off x="1524000" y="3556171"/>
            <a:ext cx="4412512" cy="762000"/>
          </a:xfrm>
          <a:prstGeom prst="rect">
            <a:avLst/>
          </a:prstGeom>
          <a:noFill/>
          <a:ln w="9525">
            <a:noFill/>
            <a:miter lim="800000"/>
            <a:headEnd/>
            <a:tailEnd/>
          </a:ln>
        </p:spPr>
        <p:txBody>
          <a:bodyPr/>
          <a:lstStyle/>
          <a:p>
            <a:pPr marL="342900" indent="-342900" defTabSz="914400" eaLnBrk="0" hangingPunct="0">
              <a:lnSpc>
                <a:spcPct val="80000"/>
              </a:lnSpc>
              <a:spcBef>
                <a:spcPct val="20000"/>
              </a:spcBef>
              <a:buBlip>
                <a:blip r:embed="rId3"/>
              </a:buBlip>
            </a:pPr>
            <a:endParaRPr lang="en-US" sz="1800" dirty="0"/>
          </a:p>
        </p:txBody>
      </p:sp>
      <p:grpSp>
        <p:nvGrpSpPr>
          <p:cNvPr id="4" name="Group 3"/>
          <p:cNvGrpSpPr/>
          <p:nvPr/>
        </p:nvGrpSpPr>
        <p:grpSpPr>
          <a:xfrm>
            <a:off x="5936513" y="1154098"/>
            <a:ext cx="6092730" cy="5119524"/>
            <a:chOff x="4412512" y="2089150"/>
            <a:chExt cx="4731487" cy="3939919"/>
          </a:xfrm>
        </p:grpSpPr>
        <p:pic>
          <p:nvPicPr>
            <p:cNvPr id="9" name="Picture 6" descr="All Samples + Addition of Water"/>
            <p:cNvPicPr>
              <a:picLocks noChangeAspect="1" noChangeArrowheads="1"/>
            </p:cNvPicPr>
            <p:nvPr/>
          </p:nvPicPr>
          <p:blipFill>
            <a:blip r:embed="rId4"/>
            <a:srcRect/>
            <a:stretch>
              <a:fillRect/>
            </a:stretch>
          </p:blipFill>
          <p:spPr bwMode="auto">
            <a:xfrm>
              <a:off x="4412512" y="2089150"/>
              <a:ext cx="4731487" cy="3939919"/>
            </a:xfrm>
            <a:prstGeom prst="rect">
              <a:avLst/>
            </a:prstGeom>
            <a:noFill/>
            <a:ln w="9525">
              <a:noFill/>
              <a:miter lim="800000"/>
              <a:headEnd/>
              <a:tailEnd/>
            </a:ln>
          </p:spPr>
        </p:pic>
        <p:sp>
          <p:nvSpPr>
            <p:cNvPr id="3" name="TextBox 2"/>
            <p:cNvSpPr txBox="1"/>
            <p:nvPr/>
          </p:nvSpPr>
          <p:spPr>
            <a:xfrm>
              <a:off x="5514841" y="5701336"/>
              <a:ext cx="2719014" cy="261610"/>
            </a:xfrm>
            <a:prstGeom prst="rect">
              <a:avLst/>
            </a:prstGeom>
            <a:solidFill>
              <a:schemeClr val="bg1"/>
            </a:solidFill>
          </p:spPr>
          <p:txBody>
            <a:bodyPr wrap="none" rtlCol="0">
              <a:spAutoFit/>
            </a:bodyPr>
            <a:lstStyle/>
            <a:p>
              <a:r>
                <a:rPr lang="el-GR" sz="1100" dirty="0">
                  <a:effectLst>
                    <a:outerShdw blurRad="38100" dist="38100" dir="2700000" algn="tl">
                      <a:srgbClr val="000000">
                        <a:alpha val="43137"/>
                      </a:srgbClr>
                    </a:outerShdw>
                  </a:effectLst>
                  <a:latin typeface="+mj-lt"/>
                  <a:cs typeface="Times New Roman" panose="02020603050405020304" pitchFamily="18" charset="0"/>
                </a:rPr>
                <a:t>δ</a:t>
              </a:r>
              <a:r>
                <a:rPr lang="sr-Latn-RS" sz="1100" dirty="0">
                  <a:effectLst>
                    <a:outerShdw blurRad="38100" dist="38100" dir="2700000" algn="tl">
                      <a:srgbClr val="000000">
                        <a:alpha val="43137"/>
                      </a:srgbClr>
                    </a:outerShdw>
                  </a:effectLst>
                  <a:latin typeface="+mj-lt"/>
                  <a:cs typeface="Times New Roman" panose="02020603050405020304" pitchFamily="18" charset="0"/>
                </a:rPr>
                <a:t>Dn</a:t>
              </a:r>
              <a:r>
                <a:rPr lang="sr-Latn-RS" sz="1100" baseline="-25000" dirty="0">
                  <a:effectLst>
                    <a:outerShdw blurRad="38100" dist="38100" dir="2700000" algn="tl">
                      <a:srgbClr val="000000">
                        <a:alpha val="43137"/>
                      </a:srgbClr>
                    </a:outerShdw>
                  </a:effectLst>
                  <a:latin typeface="+mj-lt"/>
                  <a:cs typeface="Times New Roman" panose="02020603050405020304" pitchFamily="18" charset="0"/>
                </a:rPr>
                <a:t>I</a:t>
              </a:r>
              <a:r>
                <a:rPr lang="sr-Latn-RS" sz="1100" dirty="0">
                  <a:effectLst>
                    <a:outerShdw blurRad="38100" dist="38100" dir="2700000" algn="tl">
                      <a:srgbClr val="000000">
                        <a:alpha val="43137"/>
                      </a:srgbClr>
                    </a:outerShdw>
                  </a:effectLst>
                  <a:latin typeface="+mj-lt"/>
                  <a:cs typeface="Times New Roman" panose="02020603050405020304" pitchFamily="18" charset="0"/>
                </a:rPr>
                <a:t> wine ethanol value (‰ vs. AAWES)</a:t>
              </a:r>
              <a:endParaRPr lang="en-US" sz="1100" dirty="0">
                <a:effectLst>
                  <a:outerShdw blurRad="38100" dist="38100" dir="2700000" algn="tl">
                    <a:srgbClr val="000000">
                      <a:alpha val="43137"/>
                    </a:srgbClr>
                  </a:outerShdw>
                </a:effectLst>
                <a:latin typeface="+mj-lt"/>
              </a:endParaRPr>
            </a:p>
          </p:txBody>
        </p:sp>
      </p:grpSp>
      <p:sp>
        <p:nvSpPr>
          <p:cNvPr id="18" name="Rectangle 17"/>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800" b="1" dirty="0" smtClean="0">
                <a:solidFill>
                  <a:schemeClr val="bg1"/>
                </a:solidFill>
                <a:latin typeface="Montserrat" panose="00000500000000000000" pitchFamily="2" charset="0"/>
              </a:rPr>
              <a:t>               </a:t>
            </a:r>
            <a:r>
              <a:rPr lang="en-US" sz="1800" b="1" dirty="0" smtClean="0">
                <a:solidFill>
                  <a:schemeClr val="bg1"/>
                </a:solidFill>
                <a:latin typeface="Montserrat" panose="00000500000000000000" pitchFamily="2" charset="0"/>
              </a:rPr>
              <a:t>DETECTION OF ILLEGAL WATER ADDITION TO GRAPE MUST WITH EIM-IRMS</a:t>
            </a:r>
            <a:r>
              <a:rPr lang="sr-Latn-RS" sz="1800" b="1" baseline="30000" dirty="0" smtClean="0">
                <a:solidFill>
                  <a:schemeClr val="bg1"/>
                </a:solidFill>
                <a:latin typeface="Montserrat" panose="00000500000000000000" pitchFamily="2" charset="0"/>
              </a:rPr>
              <a:t>TM</a:t>
            </a:r>
            <a:r>
              <a:rPr lang="en-US" sz="1800" b="1" baseline="30000" dirty="0" smtClean="0">
                <a:solidFill>
                  <a:schemeClr val="bg1"/>
                </a:solidFill>
                <a:latin typeface="Montserrat" panose="00000500000000000000" pitchFamily="2" charset="0"/>
              </a:rPr>
              <a:t> </a:t>
            </a:r>
            <a:r>
              <a:rPr lang="en-US" sz="1800" b="1" dirty="0" smtClean="0">
                <a:solidFill>
                  <a:schemeClr val="bg1"/>
                </a:solidFill>
                <a:latin typeface="Montserrat" panose="00000500000000000000" pitchFamily="2" charset="0"/>
              </a:rPr>
              <a:t>METHOD</a:t>
            </a:r>
            <a:endParaRPr lang="en-US" sz="1800" b="1" dirty="0">
              <a:solidFill>
                <a:schemeClr val="bg1"/>
              </a:solidFill>
              <a:latin typeface="Montserrat" panose="00000500000000000000" pitchFamily="2" charset="0"/>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20"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30</a:t>
            </a:fld>
            <a:endParaRPr lang="en-US"/>
          </a:p>
        </p:txBody>
      </p:sp>
    </p:spTree>
    <p:extLst>
      <p:ext uri="{BB962C8B-B14F-4D97-AF65-F5344CB8AC3E}">
        <p14:creationId xmlns:p14="http://schemas.microsoft.com/office/powerpoint/2010/main" val="4143927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a:spLocks noChangeArrowheads="1"/>
          </p:cNvSpPr>
          <p:nvPr/>
        </p:nvSpPr>
        <p:spPr bwMode="auto">
          <a:xfrm>
            <a:off x="301841" y="2918698"/>
            <a:ext cx="5078235" cy="1724323"/>
          </a:xfrm>
          <a:prstGeom prst="rect">
            <a:avLst/>
          </a:prstGeom>
          <a:noFill/>
          <a:ln w="9525">
            <a:noFill/>
            <a:miter lim="800000"/>
            <a:headEnd/>
            <a:tailEnd/>
          </a:ln>
        </p:spPr>
        <p:txBody>
          <a:bodyPr/>
          <a:lstStyle/>
          <a:p>
            <a:pPr marL="342900" indent="-342900" defTabSz="914400">
              <a:lnSpc>
                <a:spcPct val="80000"/>
              </a:lnSpc>
              <a:spcBef>
                <a:spcPct val="20000"/>
              </a:spcBef>
              <a:buBlip>
                <a:blip r:embed="rId2"/>
              </a:buBlip>
            </a:pPr>
            <a:r>
              <a:rPr lang="en-US" sz="1800" dirty="0">
                <a:latin typeface="Montserrat" panose="00000500000000000000" pitchFamily="2" charset="0"/>
              </a:rPr>
              <a:t>For determining addition of water </a:t>
            </a:r>
            <a:r>
              <a:rPr lang="sr-Latn-RS" sz="1800" dirty="0">
                <a:latin typeface="Montserrat" panose="00000500000000000000" pitchFamily="2" charset="0"/>
              </a:rPr>
              <a:t>to final wine </a:t>
            </a:r>
            <a:r>
              <a:rPr lang="en-US" sz="1800" dirty="0" smtClean="0">
                <a:latin typeface="Montserrat" panose="00000500000000000000" pitchFamily="2" charset="0"/>
              </a:rPr>
              <a:t>EIM-IRMS</a:t>
            </a:r>
            <a:r>
              <a:rPr lang="sr-Latn-RS" sz="1800" baseline="30000" dirty="0" smtClean="0">
                <a:latin typeface="Montserrat" panose="00000500000000000000" pitchFamily="2" charset="0"/>
              </a:rPr>
              <a:t>TM</a:t>
            </a:r>
            <a:r>
              <a:rPr lang="en-US" sz="1800" dirty="0" smtClean="0">
                <a:latin typeface="Montserrat" panose="00000500000000000000" pitchFamily="2" charset="0"/>
              </a:rPr>
              <a:t> </a:t>
            </a:r>
            <a:r>
              <a:rPr lang="en-US" sz="1800" dirty="0">
                <a:latin typeface="Montserrat" panose="00000500000000000000" pitchFamily="2" charset="0"/>
              </a:rPr>
              <a:t>utilizes information obtained from ethanol</a:t>
            </a:r>
            <a:r>
              <a:rPr lang="sr-Latn-RS" sz="1800" dirty="0">
                <a:latin typeface="Montserrat" panose="00000500000000000000" pitchFamily="2" charset="0"/>
              </a:rPr>
              <a:t> from wine water</a:t>
            </a:r>
            <a:r>
              <a:rPr lang="sr-Latn-RS" sz="1800" dirty="0" smtClean="0">
                <a:latin typeface="Montserrat" panose="00000500000000000000" pitchFamily="2" charset="0"/>
              </a:rPr>
              <a:t>.</a:t>
            </a:r>
          </a:p>
          <a:p>
            <a:pPr marL="342900" indent="-342900" defTabSz="914400">
              <a:lnSpc>
                <a:spcPct val="80000"/>
              </a:lnSpc>
              <a:spcBef>
                <a:spcPct val="20000"/>
              </a:spcBef>
              <a:buBlip>
                <a:blip r:embed="rId2"/>
              </a:buBlip>
            </a:pPr>
            <a:r>
              <a:rPr lang="en-US" sz="1800" dirty="0">
                <a:latin typeface="Montserrat" panose="00000500000000000000" pitchFamily="2" charset="0"/>
              </a:rPr>
              <a:t>If water was added </a:t>
            </a:r>
            <a:r>
              <a:rPr lang="sr-Latn-RS" sz="1800" dirty="0">
                <a:latin typeface="Montserrat" panose="00000500000000000000" pitchFamily="2" charset="0"/>
              </a:rPr>
              <a:t>after alcoholic fermentation</a:t>
            </a:r>
            <a:r>
              <a:rPr lang="en-US" sz="1800" dirty="0">
                <a:latin typeface="Montserrat" panose="00000500000000000000" pitchFamily="2" charset="0"/>
              </a:rPr>
              <a:t> </a:t>
            </a:r>
            <a:r>
              <a:rPr lang="sr-Latn-RS" sz="1800" dirty="0">
                <a:latin typeface="Montserrat" panose="00000500000000000000" pitchFamily="2" charset="0"/>
              </a:rPr>
              <a:t>ethanol</a:t>
            </a:r>
            <a:r>
              <a:rPr lang="en-US" sz="1800" dirty="0">
                <a:latin typeface="Montserrat" panose="00000500000000000000" pitchFamily="2" charset="0"/>
              </a:rPr>
              <a:t> </a:t>
            </a:r>
            <a:r>
              <a:rPr lang="el-GR" sz="1800" dirty="0">
                <a:cs typeface="Times New Roman" pitchFamily="18" charset="0"/>
              </a:rPr>
              <a:t>δ</a:t>
            </a:r>
            <a:r>
              <a:rPr lang="en-US" sz="1800" dirty="0">
                <a:latin typeface="Montserrat" panose="00000500000000000000" pitchFamily="2" charset="0"/>
                <a:cs typeface="Times New Roman" pitchFamily="18" charset="0"/>
              </a:rPr>
              <a:t>D</a:t>
            </a:r>
            <a:r>
              <a:rPr lang="sr-Latn-RS" sz="1800" dirty="0">
                <a:latin typeface="Montserrat" panose="00000500000000000000" pitchFamily="2" charset="0"/>
                <a:cs typeface="Times New Roman" pitchFamily="18" charset="0"/>
              </a:rPr>
              <a:t>n</a:t>
            </a:r>
            <a:r>
              <a:rPr lang="sr-Latn-RS" sz="1800" baseline="-25000" dirty="0">
                <a:latin typeface="Montserrat" panose="00000500000000000000" pitchFamily="2" charset="0"/>
                <a:cs typeface="Times New Roman" pitchFamily="18" charset="0"/>
              </a:rPr>
              <a:t>II</a:t>
            </a:r>
            <a:r>
              <a:rPr lang="en-US" sz="1800" dirty="0">
                <a:latin typeface="Montserrat" panose="00000500000000000000" pitchFamily="2" charset="0"/>
                <a:cs typeface="Times New Roman" pitchFamily="18" charset="0"/>
              </a:rPr>
              <a:t> value would be changed</a:t>
            </a:r>
            <a:r>
              <a:rPr lang="en-US" sz="1800" dirty="0">
                <a:latin typeface="Montserrat" panose="00000500000000000000" pitchFamily="2" charset="0"/>
              </a:rPr>
              <a:t> </a:t>
            </a:r>
          </a:p>
          <a:p>
            <a:pPr marL="342900" indent="-342900" defTabSz="914400">
              <a:lnSpc>
                <a:spcPct val="80000"/>
              </a:lnSpc>
              <a:spcBef>
                <a:spcPct val="20000"/>
              </a:spcBef>
              <a:buBlip>
                <a:blip r:embed="rId2"/>
              </a:buBlip>
            </a:pPr>
            <a:endParaRPr lang="en-US" sz="1800" dirty="0">
              <a:latin typeface="Montserrat" panose="00000500000000000000" pitchFamily="2" charset="0"/>
            </a:endParaRPr>
          </a:p>
        </p:txBody>
      </p:sp>
      <p:sp>
        <p:nvSpPr>
          <p:cNvPr id="5" name="Rectangle 3"/>
          <p:cNvSpPr>
            <a:spLocks noChangeArrowheads="1"/>
          </p:cNvSpPr>
          <p:nvPr/>
        </p:nvSpPr>
        <p:spPr bwMode="auto">
          <a:xfrm>
            <a:off x="1524000" y="4011173"/>
            <a:ext cx="3856076" cy="914401"/>
          </a:xfrm>
          <a:prstGeom prst="rect">
            <a:avLst/>
          </a:prstGeom>
          <a:noFill/>
          <a:ln w="9525">
            <a:noFill/>
            <a:miter lim="800000"/>
            <a:headEnd/>
            <a:tailEnd/>
          </a:ln>
        </p:spPr>
        <p:txBody>
          <a:bodyPr/>
          <a:lstStyle/>
          <a:p>
            <a:pPr marL="342900" indent="-342900" defTabSz="914400" eaLnBrk="0" hangingPunct="0">
              <a:lnSpc>
                <a:spcPct val="80000"/>
              </a:lnSpc>
              <a:spcBef>
                <a:spcPct val="20000"/>
              </a:spcBef>
              <a:buBlip>
                <a:blip r:embed="rId2"/>
              </a:buBlip>
            </a:pPr>
            <a:endParaRPr lang="en-US" sz="1800" dirty="0"/>
          </a:p>
        </p:txBody>
      </p:sp>
      <p:grpSp>
        <p:nvGrpSpPr>
          <p:cNvPr id="15" name="Group 14"/>
          <p:cNvGrpSpPr/>
          <p:nvPr/>
        </p:nvGrpSpPr>
        <p:grpSpPr>
          <a:xfrm>
            <a:off x="5380077" y="1344168"/>
            <a:ext cx="6811923" cy="5362761"/>
            <a:chOff x="3856076" y="2542529"/>
            <a:chExt cx="5290017" cy="4164400"/>
          </a:xfrm>
        </p:grpSpPr>
        <p:pic>
          <p:nvPicPr>
            <p:cNvPr id="6" name="Picture 5"/>
            <p:cNvPicPr>
              <a:picLocks noChangeAspect="1"/>
            </p:cNvPicPr>
            <p:nvPr/>
          </p:nvPicPr>
          <p:blipFill>
            <a:blip r:embed="rId3"/>
            <a:stretch>
              <a:fillRect/>
            </a:stretch>
          </p:blipFill>
          <p:spPr>
            <a:xfrm>
              <a:off x="3856076" y="2542529"/>
              <a:ext cx="5290017" cy="4164400"/>
            </a:xfrm>
            <a:prstGeom prst="rect">
              <a:avLst/>
            </a:prstGeom>
          </p:spPr>
        </p:pic>
        <p:sp>
          <p:nvSpPr>
            <p:cNvPr id="8" name="Rectangle 7"/>
            <p:cNvSpPr/>
            <p:nvPr/>
          </p:nvSpPr>
          <p:spPr>
            <a:xfrm>
              <a:off x="5219700" y="5774126"/>
              <a:ext cx="2562768" cy="1905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018570" y="5755924"/>
              <a:ext cx="2763898" cy="276999"/>
            </a:xfrm>
            <a:prstGeom prst="rect">
              <a:avLst/>
            </a:prstGeom>
            <a:noFill/>
          </p:spPr>
          <p:txBody>
            <a:bodyPr wrap="none" rtlCol="0">
              <a:spAutoFit/>
            </a:bodyPr>
            <a:lstStyle/>
            <a:p>
              <a:r>
                <a:rPr lang="el-GR"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a:t>
              </a:r>
              <a:r>
                <a:rPr lang="sr-Latn-R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Dn</a:t>
              </a:r>
              <a:r>
                <a:rPr lang="sr-Latn-RS" sz="1200" baseline="-25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a:t>
              </a:r>
              <a:r>
                <a:rPr lang="sr-Latn-R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wine ethanol value (‰ vs. AAWES)</a:t>
              </a:r>
              <a:endParaRPr lang="en-US" sz="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16" name="Rectangle 15"/>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Montserrat" panose="00000500000000000000" pitchFamily="2" charset="0"/>
              </a:rPr>
              <a:t>DETECTION OF ILLEGAL WATER ADDITION TO </a:t>
            </a:r>
            <a:r>
              <a:rPr lang="sr-Latn-RS" sz="1400" b="1" dirty="0" smtClean="0">
                <a:solidFill>
                  <a:schemeClr val="bg1"/>
                </a:solidFill>
                <a:latin typeface="Montserrat" panose="00000500000000000000" pitchFamily="2" charset="0"/>
              </a:rPr>
              <a:t>FINAL WINE </a:t>
            </a:r>
            <a:r>
              <a:rPr lang="en-US" sz="1400" b="1" dirty="0" smtClean="0">
                <a:solidFill>
                  <a:schemeClr val="bg1"/>
                </a:solidFill>
                <a:latin typeface="Montserrat" panose="00000500000000000000" pitchFamily="2" charset="0"/>
              </a:rPr>
              <a:t>WITH </a:t>
            </a:r>
            <a:r>
              <a:rPr lang="sr-Latn-RS" sz="1400" b="1" dirty="0" smtClean="0">
                <a:solidFill>
                  <a:schemeClr val="bg1"/>
                </a:solidFill>
                <a:latin typeface="Montserrat" panose="00000500000000000000" pitchFamily="2" charset="0"/>
              </a:rPr>
              <a:t>NEW </a:t>
            </a:r>
            <a:r>
              <a:rPr lang="en-US" sz="1400" b="1" dirty="0" smtClean="0">
                <a:solidFill>
                  <a:schemeClr val="bg1"/>
                </a:solidFill>
                <a:latin typeface="Montserrat" panose="00000500000000000000" pitchFamily="2" charset="0"/>
              </a:rPr>
              <a:t>EIM-IRMS</a:t>
            </a:r>
            <a:r>
              <a:rPr lang="sr-Latn-RS" sz="1400" b="1" baseline="30000" dirty="0" smtClean="0">
                <a:solidFill>
                  <a:schemeClr val="bg1"/>
                </a:solidFill>
                <a:latin typeface="Montserrat" panose="00000500000000000000" pitchFamily="2" charset="0"/>
              </a:rPr>
              <a:t>TM</a:t>
            </a:r>
            <a:r>
              <a:rPr lang="en-US" sz="1400" b="1" baseline="30000" dirty="0" smtClean="0">
                <a:solidFill>
                  <a:schemeClr val="bg1"/>
                </a:solidFill>
                <a:latin typeface="Montserrat" panose="00000500000000000000" pitchFamily="2" charset="0"/>
              </a:rPr>
              <a:t> </a:t>
            </a:r>
            <a:r>
              <a:rPr lang="en-US" sz="1400" b="1" dirty="0" smtClean="0">
                <a:solidFill>
                  <a:schemeClr val="bg1"/>
                </a:solidFill>
                <a:latin typeface="Montserrat" panose="00000500000000000000" pitchFamily="2" charset="0"/>
              </a:rPr>
              <a:t>METHOD</a:t>
            </a:r>
            <a:r>
              <a:rPr lang="sr-Latn-RS" sz="1400" b="1" dirty="0" smtClean="0">
                <a:solidFill>
                  <a:schemeClr val="bg1"/>
                </a:solidFill>
                <a:latin typeface="Montserrat" panose="00000500000000000000" pitchFamily="2" charset="0"/>
              </a:rPr>
              <a:t> APPLICATION!</a:t>
            </a:r>
            <a:endParaRPr lang="en-US" sz="1400" b="1" dirty="0">
              <a:solidFill>
                <a:schemeClr val="bg1"/>
              </a:solidFill>
              <a:latin typeface="Montserrat" panose="00000500000000000000" pitchFamily="2" charset="0"/>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8"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36658407-216F-754E-A953-264CB419146E}" type="slidenum">
              <a:rPr lang="en-US" smtClean="0"/>
              <a:pPr>
                <a:defRPr/>
              </a:pPr>
              <a:t>31</a:t>
            </a:fld>
            <a:endParaRPr lang="en-US"/>
          </a:p>
        </p:txBody>
      </p:sp>
    </p:spTree>
    <p:extLst>
      <p:ext uri="{BB962C8B-B14F-4D97-AF65-F5344CB8AC3E}">
        <p14:creationId xmlns:p14="http://schemas.microsoft.com/office/powerpoint/2010/main" val="1591695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51"/>
          <p:cNvSpPr>
            <a:spLocks noChangeArrowheads="1"/>
          </p:cNvSpPr>
          <p:nvPr/>
        </p:nvSpPr>
        <p:spPr bwMode="auto">
          <a:xfrm>
            <a:off x="1524000" y="1166954"/>
            <a:ext cx="9143999" cy="299896"/>
          </a:xfrm>
          <a:prstGeom prst="rect">
            <a:avLst/>
          </a:prstGeom>
          <a:noFill/>
          <a:ln w="9525">
            <a:noFill/>
            <a:miter lim="800000"/>
            <a:headEnd/>
            <a:tailEnd/>
          </a:ln>
        </p:spPr>
        <p:txBody>
          <a:bodyPr/>
          <a:lstStyle/>
          <a:p>
            <a:pPr marL="341313" indent="-341313" algn="ctr" defTabSz="912813">
              <a:lnSpc>
                <a:spcPct val="90000"/>
              </a:lnSpc>
              <a:spcBef>
                <a:spcPct val="20000"/>
              </a:spcBef>
            </a:pPr>
            <a:r>
              <a:rPr lang="sr-Latn-RS" sz="1800" b="1" dirty="0" smtClean="0">
                <a:latin typeface="Montserrat" panose="00000500000000000000" pitchFamily="2" charset="0"/>
              </a:rPr>
              <a:t>Now </a:t>
            </a:r>
            <a:r>
              <a:rPr lang="sr-Latn-RS" sz="1800" b="1" dirty="0">
                <a:latin typeface="Montserrat" panose="00000500000000000000" pitchFamily="2" charset="0"/>
              </a:rPr>
              <a:t>we can say when, what and how much and how it was added.</a:t>
            </a:r>
            <a:endParaRPr lang="en-US" sz="1800" b="1" dirty="0">
              <a:latin typeface="Montserrat" panose="00000500000000000000" pitchFamily="2" charset="0"/>
            </a:endParaRPr>
          </a:p>
        </p:txBody>
      </p:sp>
      <p:sp>
        <p:nvSpPr>
          <p:cNvPr id="89090" name="AutoShape 53" descr="83EF12A2FC014C7284232A75DFF27744@korisnikpc"/>
          <p:cNvSpPr>
            <a:spLocks noChangeAspect="1" noChangeArrowheads="1"/>
          </p:cNvSpPr>
          <p:nvPr/>
        </p:nvSpPr>
        <p:spPr bwMode="auto">
          <a:xfrm>
            <a:off x="1524000" y="0"/>
            <a:ext cx="5314950" cy="3924300"/>
          </a:xfrm>
          <a:prstGeom prst="rect">
            <a:avLst/>
          </a:prstGeom>
          <a:noFill/>
          <a:ln w="9525">
            <a:noFill/>
            <a:miter lim="800000"/>
            <a:headEnd/>
            <a:tailEnd/>
          </a:ln>
        </p:spPr>
        <p:txBody>
          <a:bodyPr/>
          <a:lstStyle/>
          <a:p>
            <a:pPr algn="ctr" defTabSz="912813"/>
            <a:endParaRPr lang="en-US" sz="1600"/>
          </a:p>
        </p:txBody>
      </p:sp>
      <p:sp>
        <p:nvSpPr>
          <p:cNvPr id="89091" name="AutoShape 55" descr="83EF12A2FC014C7284232A75DFF27744@korisnikpc"/>
          <p:cNvSpPr>
            <a:spLocks noChangeAspect="1" noChangeArrowheads="1"/>
          </p:cNvSpPr>
          <p:nvPr/>
        </p:nvSpPr>
        <p:spPr bwMode="auto">
          <a:xfrm>
            <a:off x="3438525" y="1466850"/>
            <a:ext cx="5314950" cy="3924300"/>
          </a:xfrm>
          <a:prstGeom prst="rect">
            <a:avLst/>
          </a:prstGeom>
          <a:noFill/>
          <a:ln w="9525">
            <a:noFill/>
            <a:miter lim="800000"/>
            <a:headEnd/>
            <a:tailEnd/>
          </a:ln>
        </p:spPr>
        <p:txBody>
          <a:bodyPr/>
          <a:lstStyle/>
          <a:p>
            <a:pPr algn="ctr" defTabSz="912813"/>
            <a:endParaRPr lang="en-US" sz="1600"/>
          </a:p>
        </p:txBody>
      </p:sp>
      <p:sp>
        <p:nvSpPr>
          <p:cNvPr id="117827" name="Rectangle 67"/>
          <p:cNvSpPr>
            <a:spLocks noChangeArrowheads="1"/>
          </p:cNvSpPr>
          <p:nvPr/>
        </p:nvSpPr>
        <p:spPr bwMode="auto">
          <a:xfrm>
            <a:off x="215931" y="2305328"/>
            <a:ext cx="5601070" cy="2923788"/>
          </a:xfrm>
          <a:prstGeom prst="rect">
            <a:avLst/>
          </a:prstGeom>
          <a:noFill/>
          <a:ln w="9525">
            <a:noFill/>
            <a:miter lim="800000"/>
            <a:headEnd/>
            <a:tailEnd/>
          </a:ln>
        </p:spPr>
        <p:txBody>
          <a:bodyPr/>
          <a:lstStyle/>
          <a:p>
            <a:pPr marL="342900" indent="-342900" defTabSz="914400" eaLnBrk="0" hangingPunct="0">
              <a:lnSpc>
                <a:spcPct val="80000"/>
              </a:lnSpc>
              <a:spcBef>
                <a:spcPct val="20000"/>
              </a:spcBef>
              <a:buBlip>
                <a:blip r:embed="rId3"/>
              </a:buBlip>
            </a:pPr>
            <a:r>
              <a:rPr lang="en-US" sz="1400" dirty="0">
                <a:latin typeface="Montserrat" panose="00000500000000000000" pitchFamily="2" charset="0"/>
              </a:rPr>
              <a:t>If only sugar (beet sugar, potato, wheat, corn, sugar cane, etc.) was added to the grape must prior to alcoholic fermentation, then only </a:t>
            </a:r>
            <a:r>
              <a:rPr lang="sr-Latn-RS" sz="1400" dirty="0">
                <a:latin typeface="Montserrat" panose="00000500000000000000" pitchFamily="2" charset="0"/>
              </a:rPr>
              <a:t>wine ethanol</a:t>
            </a:r>
            <a:r>
              <a:rPr lang="en-US" sz="1400" dirty="0">
                <a:latin typeface="Montserrat" panose="00000500000000000000" pitchFamily="2" charset="0"/>
              </a:rPr>
              <a:t> </a:t>
            </a:r>
            <a:r>
              <a:rPr lang="el-GR" sz="1400" dirty="0">
                <a:latin typeface="Times New Roman" pitchFamily="18" charset="0"/>
                <a:cs typeface="Times New Roman" pitchFamily="18" charset="0"/>
              </a:rPr>
              <a:t>δ</a:t>
            </a:r>
            <a:r>
              <a:rPr lang="en-US" sz="1400" dirty="0">
                <a:latin typeface="Montserrat" panose="00000500000000000000" pitchFamily="2" charset="0"/>
              </a:rPr>
              <a:t>D</a:t>
            </a:r>
            <a:r>
              <a:rPr lang="sr-Latn-RS" sz="1400" dirty="0">
                <a:latin typeface="Montserrat" panose="00000500000000000000" pitchFamily="2" charset="0"/>
              </a:rPr>
              <a:t>n</a:t>
            </a:r>
            <a:r>
              <a:rPr lang="sr-Latn-RS" sz="1400" baseline="-25000" dirty="0">
                <a:latin typeface="Montserrat" panose="00000500000000000000" pitchFamily="2" charset="0"/>
              </a:rPr>
              <a:t>I</a:t>
            </a:r>
            <a:r>
              <a:rPr lang="en-US" sz="1400" dirty="0">
                <a:latin typeface="Montserrat" panose="00000500000000000000" pitchFamily="2" charset="0"/>
              </a:rPr>
              <a:t> value would be changed and out of the range for </a:t>
            </a:r>
            <a:r>
              <a:rPr lang="sr-Latn-RS" sz="1400" dirty="0">
                <a:latin typeface="Montserrat" panose="00000500000000000000" pitchFamily="2" charset="0"/>
              </a:rPr>
              <a:t>grape ethanol</a:t>
            </a:r>
            <a:r>
              <a:rPr lang="en-US" sz="1400" dirty="0">
                <a:latin typeface="Montserrat" panose="00000500000000000000" pitchFamily="2" charset="0"/>
              </a:rPr>
              <a:t> </a:t>
            </a:r>
            <a:r>
              <a:rPr lang="el-GR" sz="1400" dirty="0">
                <a:latin typeface="Times New Roman" pitchFamily="18" charset="0"/>
                <a:cs typeface="Times New Roman" pitchFamily="18" charset="0"/>
              </a:rPr>
              <a:t>δ</a:t>
            </a:r>
            <a:r>
              <a:rPr lang="en-US" sz="1400" dirty="0">
                <a:latin typeface="Montserrat" panose="00000500000000000000" pitchFamily="2" charset="0"/>
              </a:rPr>
              <a:t>D</a:t>
            </a:r>
            <a:r>
              <a:rPr lang="sr-Latn-RS" sz="1400" dirty="0">
                <a:latin typeface="Montserrat" panose="00000500000000000000" pitchFamily="2" charset="0"/>
              </a:rPr>
              <a:t>n</a:t>
            </a:r>
            <a:r>
              <a:rPr lang="sr-Latn-RS" sz="1400" baseline="-25000" dirty="0">
                <a:latin typeface="Montserrat" panose="00000500000000000000" pitchFamily="2" charset="0"/>
              </a:rPr>
              <a:t>I</a:t>
            </a:r>
            <a:r>
              <a:rPr lang="en-US" sz="1400" dirty="0">
                <a:latin typeface="Montserrat" panose="00000500000000000000" pitchFamily="2" charset="0"/>
              </a:rPr>
              <a:t> values (Case no.1). </a:t>
            </a:r>
            <a:endParaRPr lang="sr-Latn-RS" sz="1400" dirty="0" smtClean="0">
              <a:latin typeface="Montserrat" panose="00000500000000000000" pitchFamily="2" charset="0"/>
            </a:endParaRPr>
          </a:p>
          <a:p>
            <a:pPr marL="342900" indent="-342900" defTabSz="914400" eaLnBrk="0" hangingPunct="0">
              <a:lnSpc>
                <a:spcPct val="80000"/>
              </a:lnSpc>
              <a:spcBef>
                <a:spcPct val="20000"/>
              </a:spcBef>
              <a:buBlip>
                <a:blip r:embed="rId3"/>
              </a:buBlip>
            </a:pPr>
            <a:r>
              <a:rPr lang="en-US" sz="1400" dirty="0">
                <a:latin typeface="Montserrat" panose="00000500000000000000" pitchFamily="2" charset="0"/>
              </a:rPr>
              <a:t>If water or sugar and water was added to the grape must prior to alcoholic fermentation, then both </a:t>
            </a:r>
            <a:r>
              <a:rPr lang="sr-Latn-RS" sz="1400" dirty="0">
                <a:latin typeface="Montserrat" panose="00000500000000000000" pitchFamily="2" charset="0"/>
              </a:rPr>
              <a:t>ethanol </a:t>
            </a:r>
            <a:r>
              <a:rPr lang="el-GR" sz="1400" dirty="0">
                <a:latin typeface="Times New Roman" pitchFamily="18" charset="0"/>
                <a:cs typeface="Times New Roman" pitchFamily="18" charset="0"/>
              </a:rPr>
              <a:t>δ</a:t>
            </a:r>
            <a:r>
              <a:rPr lang="en-US" sz="1400" dirty="0">
                <a:latin typeface="Montserrat" panose="00000500000000000000" pitchFamily="2" charset="0"/>
              </a:rPr>
              <a:t>D</a:t>
            </a:r>
            <a:r>
              <a:rPr lang="sr-Latn-RS" sz="1400" dirty="0">
                <a:latin typeface="Montserrat" panose="00000500000000000000" pitchFamily="2" charset="0"/>
              </a:rPr>
              <a:t> n</a:t>
            </a:r>
            <a:r>
              <a:rPr lang="sr-Latn-RS" sz="1400" baseline="-25000" dirty="0">
                <a:latin typeface="Montserrat" panose="00000500000000000000" pitchFamily="2" charset="0"/>
              </a:rPr>
              <a:t>I </a:t>
            </a:r>
            <a:r>
              <a:rPr lang="sr-Latn-RS" sz="1400" dirty="0">
                <a:latin typeface="Montserrat" panose="00000500000000000000" pitchFamily="2" charset="0"/>
              </a:rPr>
              <a:t>&amp; </a:t>
            </a:r>
            <a:r>
              <a:rPr lang="el-GR" sz="1400" dirty="0">
                <a:latin typeface="Times New Roman" pitchFamily="18" charset="0"/>
                <a:cs typeface="Times New Roman" pitchFamily="18" charset="0"/>
              </a:rPr>
              <a:t>δ</a:t>
            </a:r>
            <a:r>
              <a:rPr lang="en-US" sz="1400" dirty="0">
                <a:latin typeface="Montserrat" panose="00000500000000000000" pitchFamily="2" charset="0"/>
              </a:rPr>
              <a:t>D</a:t>
            </a:r>
            <a:r>
              <a:rPr lang="sr-Latn-RS" sz="1400" dirty="0">
                <a:latin typeface="Montserrat" panose="00000500000000000000" pitchFamily="2" charset="0"/>
              </a:rPr>
              <a:t>n</a:t>
            </a:r>
            <a:r>
              <a:rPr lang="sr-Latn-RS" sz="1400" baseline="-25000" dirty="0">
                <a:latin typeface="Montserrat" panose="00000500000000000000" pitchFamily="2" charset="0"/>
              </a:rPr>
              <a:t>II</a:t>
            </a:r>
            <a:r>
              <a:rPr lang="en-US" sz="1400" dirty="0">
                <a:latin typeface="Montserrat" panose="00000500000000000000" pitchFamily="2" charset="0"/>
              </a:rPr>
              <a:t> value</a:t>
            </a:r>
            <a:r>
              <a:rPr lang="sr-Latn-RS" sz="1400" dirty="0">
                <a:latin typeface="Montserrat" panose="00000500000000000000" pitchFamily="2" charset="0"/>
              </a:rPr>
              <a:t>s</a:t>
            </a:r>
            <a:r>
              <a:rPr lang="en-US" sz="1400" dirty="0">
                <a:latin typeface="Montserrat" panose="00000500000000000000" pitchFamily="2" charset="0"/>
              </a:rPr>
              <a:t> would be changed (more negative) and we would get this information too (Case no. 2).</a:t>
            </a:r>
            <a:r>
              <a:rPr lang="sr-Latn-RS" sz="1400" dirty="0">
                <a:latin typeface="Montserrat" panose="00000500000000000000" pitchFamily="2" charset="0"/>
              </a:rPr>
              <a:t> Here we can also differentiate how much sugar and how much water was added.</a:t>
            </a:r>
            <a:r>
              <a:rPr lang="en-US" sz="1400" dirty="0">
                <a:latin typeface="Montserrat" panose="00000500000000000000" pitchFamily="2" charset="0"/>
              </a:rPr>
              <a:t> </a:t>
            </a:r>
            <a:endParaRPr lang="sr-Latn-RS" sz="1400" dirty="0" smtClean="0">
              <a:latin typeface="Montserrat" panose="00000500000000000000" pitchFamily="2" charset="0"/>
            </a:endParaRPr>
          </a:p>
          <a:p>
            <a:pPr marL="342900" indent="-342900" defTabSz="914400" eaLnBrk="0" hangingPunct="0">
              <a:lnSpc>
                <a:spcPct val="80000"/>
              </a:lnSpc>
              <a:spcBef>
                <a:spcPct val="20000"/>
              </a:spcBef>
              <a:buBlip>
                <a:blip r:embed="rId3"/>
              </a:buBlip>
            </a:pPr>
            <a:r>
              <a:rPr lang="en-US" sz="1400" dirty="0">
                <a:latin typeface="Montserrat" panose="00000500000000000000" pitchFamily="2" charset="0"/>
              </a:rPr>
              <a:t>If water was added to the </a:t>
            </a:r>
            <a:r>
              <a:rPr lang="sr-Latn-RS" sz="1400" dirty="0">
                <a:latin typeface="Montserrat" panose="00000500000000000000" pitchFamily="2" charset="0"/>
              </a:rPr>
              <a:t>final wine</a:t>
            </a:r>
            <a:r>
              <a:rPr lang="en-US" sz="1400" dirty="0">
                <a:latin typeface="Montserrat" panose="00000500000000000000" pitchFamily="2" charset="0"/>
              </a:rPr>
              <a:t> then </a:t>
            </a:r>
            <a:r>
              <a:rPr lang="sr-Latn-RS" sz="1400" dirty="0">
                <a:latin typeface="Montserrat" panose="00000500000000000000" pitchFamily="2" charset="0"/>
              </a:rPr>
              <a:t>ethanol </a:t>
            </a:r>
            <a:r>
              <a:rPr lang="el-GR" sz="1400" dirty="0">
                <a:latin typeface="Times New Roman" pitchFamily="18" charset="0"/>
                <a:cs typeface="Times New Roman" pitchFamily="18" charset="0"/>
              </a:rPr>
              <a:t>δ</a:t>
            </a:r>
            <a:r>
              <a:rPr lang="en-US" sz="1400" dirty="0">
                <a:latin typeface="Montserrat" panose="00000500000000000000" pitchFamily="2" charset="0"/>
              </a:rPr>
              <a:t>D</a:t>
            </a:r>
            <a:r>
              <a:rPr lang="sr-Latn-RS" sz="1400" dirty="0">
                <a:latin typeface="Montserrat" panose="00000500000000000000" pitchFamily="2" charset="0"/>
              </a:rPr>
              <a:t> n</a:t>
            </a:r>
            <a:r>
              <a:rPr lang="sr-Latn-RS" sz="1400" baseline="-25000" dirty="0">
                <a:latin typeface="Montserrat" panose="00000500000000000000" pitchFamily="2" charset="0"/>
              </a:rPr>
              <a:t>I </a:t>
            </a:r>
            <a:r>
              <a:rPr lang="sr-Latn-RS" sz="1400" dirty="0">
                <a:latin typeface="Montserrat" panose="00000500000000000000" pitchFamily="2" charset="0"/>
              </a:rPr>
              <a:t> would stay the same but </a:t>
            </a:r>
            <a:r>
              <a:rPr lang="el-GR" sz="1400" dirty="0">
                <a:latin typeface="Times New Roman" pitchFamily="18" charset="0"/>
                <a:cs typeface="Times New Roman" pitchFamily="18" charset="0"/>
              </a:rPr>
              <a:t>δ</a:t>
            </a:r>
            <a:r>
              <a:rPr lang="en-US" sz="1400" dirty="0">
                <a:latin typeface="Montserrat" panose="00000500000000000000" pitchFamily="2" charset="0"/>
              </a:rPr>
              <a:t>D</a:t>
            </a:r>
            <a:r>
              <a:rPr lang="sr-Latn-RS" sz="1400" dirty="0">
                <a:latin typeface="Montserrat" panose="00000500000000000000" pitchFamily="2" charset="0"/>
              </a:rPr>
              <a:t>n</a:t>
            </a:r>
            <a:r>
              <a:rPr lang="sr-Latn-RS" sz="1400" baseline="-25000" dirty="0">
                <a:latin typeface="Montserrat" panose="00000500000000000000" pitchFamily="2" charset="0"/>
              </a:rPr>
              <a:t>II</a:t>
            </a:r>
            <a:r>
              <a:rPr lang="en-US" sz="1400" dirty="0">
                <a:latin typeface="Montserrat" panose="00000500000000000000" pitchFamily="2" charset="0"/>
              </a:rPr>
              <a:t> value would be changed (more negative) and we would get this information too (Case no. </a:t>
            </a:r>
            <a:r>
              <a:rPr lang="sr-Latn-RS" sz="1400" dirty="0">
                <a:latin typeface="Montserrat" panose="00000500000000000000" pitchFamily="2" charset="0"/>
              </a:rPr>
              <a:t>3</a:t>
            </a:r>
            <a:r>
              <a:rPr lang="en-US" sz="1400" dirty="0">
                <a:latin typeface="Montserrat" panose="00000500000000000000" pitchFamily="2" charset="0"/>
              </a:rPr>
              <a:t>).</a:t>
            </a:r>
            <a:r>
              <a:rPr lang="sr-Latn-RS" sz="1400" dirty="0">
                <a:latin typeface="Montserrat" panose="00000500000000000000" pitchFamily="2" charset="0"/>
              </a:rPr>
              <a:t> Here we can also differentiate how much water was added.</a:t>
            </a:r>
            <a:r>
              <a:rPr lang="en-US" sz="1400" dirty="0">
                <a:latin typeface="Montserrat" panose="00000500000000000000" pitchFamily="2" charset="0"/>
              </a:rPr>
              <a:t> </a:t>
            </a:r>
          </a:p>
          <a:p>
            <a:pPr defTabSz="914400" eaLnBrk="0" hangingPunct="0">
              <a:lnSpc>
                <a:spcPct val="80000"/>
              </a:lnSpc>
              <a:spcBef>
                <a:spcPct val="20000"/>
              </a:spcBef>
            </a:pPr>
            <a:endParaRPr lang="en-US" sz="1400" dirty="0">
              <a:latin typeface="Montserrat" panose="00000500000000000000" pitchFamily="2" charset="0"/>
            </a:endParaRPr>
          </a:p>
          <a:p>
            <a:pPr marL="342900" indent="-342900" defTabSz="914400" eaLnBrk="0" hangingPunct="0">
              <a:lnSpc>
                <a:spcPct val="80000"/>
              </a:lnSpc>
              <a:spcBef>
                <a:spcPct val="20000"/>
              </a:spcBef>
              <a:buBlip>
                <a:blip r:embed="rId3"/>
              </a:buBlip>
            </a:pPr>
            <a:endParaRPr lang="sr-Latn-RS" sz="1400" dirty="0" smtClean="0">
              <a:latin typeface="Montserrat" panose="00000500000000000000" pitchFamily="2" charset="0"/>
            </a:endParaRPr>
          </a:p>
          <a:p>
            <a:pPr marL="342900" indent="-342900" defTabSz="914400" eaLnBrk="0" hangingPunct="0">
              <a:lnSpc>
                <a:spcPct val="80000"/>
              </a:lnSpc>
              <a:spcBef>
                <a:spcPct val="20000"/>
              </a:spcBef>
              <a:buBlip>
                <a:blip r:embed="rId3"/>
              </a:buBlip>
            </a:pPr>
            <a:endParaRPr lang="en-US" sz="1400" dirty="0">
              <a:latin typeface="Montserrat" panose="00000500000000000000" pitchFamily="2" charset="0"/>
            </a:endParaRPr>
          </a:p>
        </p:txBody>
      </p:sp>
      <p:sp>
        <p:nvSpPr>
          <p:cNvPr id="117829" name="Rectangle 69"/>
          <p:cNvSpPr>
            <a:spLocks noChangeArrowheads="1"/>
          </p:cNvSpPr>
          <p:nvPr/>
        </p:nvSpPr>
        <p:spPr bwMode="auto">
          <a:xfrm>
            <a:off x="1511312" y="3855832"/>
            <a:ext cx="4343400" cy="1236869"/>
          </a:xfrm>
          <a:prstGeom prst="rect">
            <a:avLst/>
          </a:prstGeom>
          <a:noFill/>
          <a:ln w="9525">
            <a:noFill/>
            <a:miter lim="800000"/>
            <a:headEnd/>
            <a:tailEnd/>
          </a:ln>
        </p:spPr>
        <p:txBody>
          <a:bodyPr/>
          <a:lstStyle/>
          <a:p>
            <a:pPr marL="342900" indent="-342900" defTabSz="914400">
              <a:lnSpc>
                <a:spcPct val="80000"/>
              </a:lnSpc>
              <a:spcBef>
                <a:spcPct val="20000"/>
              </a:spcBef>
              <a:buBlip>
                <a:blip r:embed="rId3"/>
              </a:buBlip>
            </a:pPr>
            <a:endParaRPr lang="en-US" sz="1400" dirty="0"/>
          </a:p>
        </p:txBody>
      </p:sp>
      <p:pic>
        <p:nvPicPr>
          <p:cNvPr id="9" name="Picture 8"/>
          <p:cNvPicPr>
            <a:picLocks noChangeAspect="1"/>
          </p:cNvPicPr>
          <p:nvPr/>
        </p:nvPicPr>
        <p:blipFill>
          <a:blip r:embed="rId4"/>
          <a:stretch>
            <a:fillRect/>
          </a:stretch>
        </p:blipFill>
        <p:spPr>
          <a:xfrm>
            <a:off x="5801588" y="1622366"/>
            <a:ext cx="6291672" cy="4466931"/>
          </a:xfrm>
          <a:prstGeom prst="rect">
            <a:avLst/>
          </a:prstGeom>
        </p:spPr>
      </p:pic>
      <p:sp>
        <p:nvSpPr>
          <p:cNvPr id="2" name="TextBox 1"/>
          <p:cNvSpPr txBox="1"/>
          <p:nvPr/>
        </p:nvSpPr>
        <p:spPr>
          <a:xfrm>
            <a:off x="7055027" y="4606224"/>
            <a:ext cx="441146" cy="461665"/>
          </a:xfrm>
          <a:prstGeom prst="rect">
            <a:avLst/>
          </a:prstGeom>
          <a:noFill/>
        </p:spPr>
        <p:txBody>
          <a:bodyPr wrap="none" rtlCol="0">
            <a:spAutoFit/>
          </a:bodyPr>
          <a:lstStyle/>
          <a:p>
            <a:r>
              <a:rPr lang="sr-Latn-RS" dirty="0"/>
              <a:t>1.</a:t>
            </a:r>
            <a:endParaRPr lang="en-US" dirty="0"/>
          </a:p>
        </p:txBody>
      </p:sp>
      <p:sp>
        <p:nvSpPr>
          <p:cNvPr id="11" name="TextBox 10"/>
          <p:cNvSpPr txBox="1"/>
          <p:nvPr/>
        </p:nvSpPr>
        <p:spPr>
          <a:xfrm>
            <a:off x="7016928" y="4213821"/>
            <a:ext cx="441146" cy="461665"/>
          </a:xfrm>
          <a:prstGeom prst="rect">
            <a:avLst/>
          </a:prstGeom>
          <a:noFill/>
        </p:spPr>
        <p:txBody>
          <a:bodyPr wrap="none" rtlCol="0">
            <a:spAutoFit/>
          </a:bodyPr>
          <a:lstStyle/>
          <a:p>
            <a:r>
              <a:rPr lang="sr-Latn-RS" dirty="0"/>
              <a:t>2.</a:t>
            </a:r>
            <a:endParaRPr lang="en-US" dirty="0"/>
          </a:p>
        </p:txBody>
      </p:sp>
      <p:sp>
        <p:nvSpPr>
          <p:cNvPr id="12" name="TextBox 11"/>
          <p:cNvSpPr txBox="1"/>
          <p:nvPr/>
        </p:nvSpPr>
        <p:spPr>
          <a:xfrm>
            <a:off x="8947424" y="3537181"/>
            <a:ext cx="441146" cy="461665"/>
          </a:xfrm>
          <a:prstGeom prst="rect">
            <a:avLst/>
          </a:prstGeom>
          <a:noFill/>
        </p:spPr>
        <p:txBody>
          <a:bodyPr wrap="none" rtlCol="0">
            <a:spAutoFit/>
          </a:bodyPr>
          <a:lstStyle/>
          <a:p>
            <a:r>
              <a:rPr lang="sr-Latn-RS" dirty="0"/>
              <a:t>3.</a:t>
            </a:r>
            <a:endParaRPr lang="en-US" dirty="0"/>
          </a:p>
        </p:txBody>
      </p:sp>
      <p:sp>
        <p:nvSpPr>
          <p:cNvPr id="13" name="Rectangle 69"/>
          <p:cNvSpPr>
            <a:spLocks noChangeArrowheads="1"/>
          </p:cNvSpPr>
          <p:nvPr/>
        </p:nvSpPr>
        <p:spPr bwMode="auto">
          <a:xfrm>
            <a:off x="1524000" y="5277018"/>
            <a:ext cx="4258144" cy="1005094"/>
          </a:xfrm>
          <a:prstGeom prst="rect">
            <a:avLst/>
          </a:prstGeom>
          <a:noFill/>
          <a:ln w="9525">
            <a:noFill/>
            <a:miter lim="800000"/>
            <a:headEnd/>
            <a:tailEnd/>
          </a:ln>
        </p:spPr>
        <p:txBody>
          <a:bodyPr/>
          <a:lstStyle/>
          <a:p>
            <a:pPr marL="342900" indent="-342900" defTabSz="914400">
              <a:lnSpc>
                <a:spcPct val="80000"/>
              </a:lnSpc>
              <a:spcBef>
                <a:spcPct val="20000"/>
              </a:spcBef>
              <a:buBlip>
                <a:blip r:embed="rId3"/>
              </a:buBlip>
            </a:pPr>
            <a:endParaRPr lang="en-US" sz="1400" dirty="0"/>
          </a:p>
        </p:txBody>
      </p:sp>
      <p:sp>
        <p:nvSpPr>
          <p:cNvPr id="20" name="Rectangle 19"/>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Montserrat" panose="00000500000000000000" pitchFamily="2" charset="0"/>
              </a:rPr>
              <a:t>EIM-IRMS</a:t>
            </a:r>
            <a:r>
              <a:rPr lang="sr-Latn-RS" sz="2000" b="1" baseline="30000" dirty="0" smtClean="0">
                <a:solidFill>
                  <a:schemeClr val="bg1"/>
                </a:solidFill>
                <a:latin typeface="Montserrat" panose="00000500000000000000" pitchFamily="2" charset="0"/>
              </a:rPr>
              <a:t>TM</a:t>
            </a:r>
            <a:r>
              <a:rPr lang="en-US" sz="2000" b="1" dirty="0" smtClean="0">
                <a:solidFill>
                  <a:schemeClr val="bg1"/>
                </a:solidFill>
                <a:latin typeface="Montserrat" panose="00000500000000000000" pitchFamily="2" charset="0"/>
              </a:rPr>
              <a:t> APPROACH IN DETECTION OF ILLEGAL WINE PRACTICES</a:t>
            </a:r>
            <a:endParaRPr lang="sr-Latn-RS" sz="2000" b="1" dirty="0">
              <a:solidFill>
                <a:schemeClr val="bg1"/>
              </a:solidFill>
              <a:latin typeface="Montserrat" panose="00000500000000000000" pitchFamily="2" charset="0"/>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22"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6"/>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36658407-216F-754E-A953-264CB419146E}" type="slidenum">
              <a:rPr lang="en-US" smtClean="0"/>
              <a:pPr>
                <a:defRPr/>
              </a:pPr>
              <a:t>32</a:t>
            </a:fld>
            <a:endParaRPr lang="en-US"/>
          </a:p>
        </p:txBody>
      </p:sp>
    </p:spTree>
    <p:extLst>
      <p:ext uri="{BB962C8B-B14F-4D97-AF65-F5344CB8AC3E}">
        <p14:creationId xmlns:p14="http://schemas.microsoft.com/office/powerpoint/2010/main" val="1474847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800" b="1" dirty="0" smtClean="0">
                <a:solidFill>
                  <a:schemeClr val="bg1"/>
                </a:solidFill>
                <a:latin typeface="Montserrat" panose="00000500000000000000" pitchFamily="2" charset="0"/>
              </a:rPr>
              <a:t>            GEOGRAPHICAL ORIGIN OF WINE SERBIAN WINE STUDY USING EIM-IRMS CONCEPT</a:t>
            </a:r>
            <a:endParaRPr lang="en-US" sz="1800" b="1" dirty="0">
              <a:solidFill>
                <a:schemeClr val="bg1"/>
              </a:solidFill>
              <a:latin typeface="Montserrat" panose="00000500000000000000" pitchFamily="2"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4"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3"/>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33</a:t>
            </a:fld>
            <a:endParaRPr lang="en-US"/>
          </a:p>
        </p:txBody>
      </p:sp>
    </p:spTree>
    <p:extLst>
      <p:ext uri="{BB962C8B-B14F-4D97-AF65-F5344CB8AC3E}">
        <p14:creationId xmlns:p14="http://schemas.microsoft.com/office/powerpoint/2010/main" val="1348256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121" y="1180854"/>
            <a:ext cx="1633060" cy="17813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081" y="1194675"/>
            <a:ext cx="1923837" cy="17648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384" y="1168020"/>
            <a:ext cx="1718747" cy="176761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0571" y="1187356"/>
            <a:ext cx="1572697" cy="176487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9987" y="1173293"/>
            <a:ext cx="1757001" cy="176761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849" y="3018975"/>
            <a:ext cx="1880037" cy="185503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5804" y="3018975"/>
            <a:ext cx="1805018" cy="185503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8240" y="3018975"/>
            <a:ext cx="1823512" cy="185503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1813" y="4908700"/>
            <a:ext cx="1825836" cy="1855031"/>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3456" y="4906053"/>
            <a:ext cx="1977968" cy="1855031"/>
          </a:xfrm>
          <a:prstGeom prst="rect">
            <a:avLst/>
          </a:prstGeom>
        </p:spPr>
      </p:pic>
      <p:sp>
        <p:nvSpPr>
          <p:cNvPr id="18" name="Footer Placeholder 3"/>
          <p:cNvSpPr txBox="1">
            <a:spLocks noGrp="1"/>
          </p:cNvSpPr>
          <p:nvPr/>
        </p:nvSpPr>
        <p:spPr bwMode="auto">
          <a:xfrm rot="16200000">
            <a:off x="-162060" y="4467238"/>
            <a:ext cx="3996267" cy="813531"/>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12"/>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0" name="Rectangle 19"/>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800" b="1" dirty="0" smtClean="0">
                <a:solidFill>
                  <a:schemeClr val="bg1"/>
                </a:solidFill>
                <a:latin typeface="Montserrat" panose="00000500000000000000" pitchFamily="2" charset="0"/>
              </a:rPr>
              <a:t>             GEOGRAPHICAL </a:t>
            </a:r>
            <a:r>
              <a:rPr lang="sr-Latn-RS" sz="1800" b="1" dirty="0">
                <a:solidFill>
                  <a:schemeClr val="bg1"/>
                </a:solidFill>
                <a:latin typeface="Montserrat" panose="00000500000000000000" pitchFamily="2" charset="0"/>
              </a:rPr>
              <a:t>ORIGIN OF WINE SERBIAN WINE STUDY USING </a:t>
            </a:r>
            <a:r>
              <a:rPr lang="sr-Latn-RS" sz="1800" b="1" dirty="0" smtClean="0">
                <a:solidFill>
                  <a:schemeClr val="bg1"/>
                </a:solidFill>
                <a:latin typeface="Montserrat" panose="00000500000000000000" pitchFamily="2" charset="0"/>
              </a:rPr>
              <a:t>EIM-IRMS</a:t>
            </a:r>
            <a:r>
              <a:rPr lang="sr-Latn-RS" sz="1800" b="1" baseline="30000" dirty="0" smtClean="0">
                <a:solidFill>
                  <a:schemeClr val="bg1"/>
                </a:solidFill>
                <a:latin typeface="Montserrat" panose="00000500000000000000" pitchFamily="2" charset="0"/>
              </a:rPr>
              <a:t>TM</a:t>
            </a:r>
            <a:r>
              <a:rPr lang="sr-Latn-RS" sz="1800" b="1" dirty="0" smtClean="0">
                <a:solidFill>
                  <a:schemeClr val="bg1"/>
                </a:solidFill>
                <a:latin typeface="Montserrat" panose="00000500000000000000" pitchFamily="2" charset="0"/>
              </a:rPr>
              <a:t> CONCEPT</a:t>
            </a:r>
            <a:endParaRPr lang="en-US" sz="1800" b="1" dirty="0">
              <a:solidFill>
                <a:schemeClr val="bg1"/>
              </a:solidFill>
              <a:latin typeface="Montserrat" panose="00000500000000000000" pitchFamily="2" charset="0"/>
            </a:endParaRPr>
          </a:p>
        </p:txBody>
      </p:sp>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34</a:t>
            </a:fld>
            <a:endParaRPr lang="en-US"/>
          </a:p>
        </p:txBody>
      </p:sp>
    </p:spTree>
    <p:extLst>
      <p:ext uri="{BB962C8B-B14F-4D97-AF65-F5344CB8AC3E}">
        <p14:creationId xmlns:p14="http://schemas.microsoft.com/office/powerpoint/2010/main" val="3283180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61F60B-72C9-9F4B-883C-8D4C8F6FC08D}" type="slidenum">
              <a:rPr lang="en-US" smtClean="0"/>
              <a:pPr>
                <a:defRPr/>
              </a:pPr>
              <a:t>35</a:t>
            </a:fld>
            <a:endParaRPr lang="en-US"/>
          </a:p>
        </p:txBody>
      </p:sp>
      <p:sp>
        <p:nvSpPr>
          <p:cNvPr id="5" name="Rectangle 4"/>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600" b="1" dirty="0" smtClean="0">
                <a:solidFill>
                  <a:schemeClr val="bg1"/>
                </a:solidFill>
                <a:latin typeface="Montserrat" panose="00000500000000000000" pitchFamily="2" charset="0"/>
              </a:rPr>
              <a:t>         EIM-IRMS</a:t>
            </a:r>
            <a:r>
              <a:rPr lang="sr-Latn-RS" sz="1600" b="1" baseline="30000" dirty="0" smtClean="0">
                <a:solidFill>
                  <a:schemeClr val="bg1"/>
                </a:solidFill>
                <a:latin typeface="Montserrat" panose="00000500000000000000" pitchFamily="2" charset="0"/>
              </a:rPr>
              <a:t>TM</a:t>
            </a:r>
            <a:r>
              <a:rPr lang="sr-Latn-RS" sz="1600" b="1" dirty="0" smtClean="0">
                <a:solidFill>
                  <a:schemeClr val="bg1"/>
                </a:solidFill>
                <a:latin typeface="Montserrat" panose="00000500000000000000" pitchFamily="2" charset="0"/>
              </a:rPr>
              <a:t> – FRUIT BRANDIES AND OTHER ALCOHOLIC BEVERAGES AUTHENTICITY TESTING</a:t>
            </a:r>
            <a:endParaRPr lang="en-US" sz="1600" b="1" dirty="0">
              <a:solidFill>
                <a:schemeClr val="bg1"/>
              </a:solidFill>
              <a:latin typeface="Montserrat" panose="000005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3"/>
          <a:stretch>
            <a:fillRect/>
          </a:stretch>
        </p:blipFill>
        <p:spPr>
          <a:xfrm>
            <a:off x="3922626" y="1625522"/>
            <a:ext cx="4210050" cy="4210050"/>
          </a:xfrm>
          <a:prstGeom prst="rect">
            <a:avLst/>
          </a:prstGeom>
          <a:effectLst>
            <a:outerShdw blurRad="114300" dir="16020000" sx="102000" sy="102000" algn="tl" rotWithShape="0">
              <a:prstClr val="black">
                <a:alpha val="24000"/>
              </a:prstClr>
            </a:outerShdw>
          </a:effectLst>
        </p:spPr>
      </p:pic>
    </p:spTree>
    <p:extLst>
      <p:ext uri="{BB962C8B-B14F-4D97-AF65-F5344CB8AC3E}">
        <p14:creationId xmlns:p14="http://schemas.microsoft.com/office/powerpoint/2010/main" val="1047273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61F60B-72C9-9F4B-883C-8D4C8F6FC08D}" type="slidenum">
              <a:rPr lang="en-US" smtClean="0"/>
              <a:pPr>
                <a:defRPr/>
              </a:pPr>
              <a:t>36</a:t>
            </a:fld>
            <a:endParaRPr lang="en-US"/>
          </a:p>
        </p:txBody>
      </p:sp>
      <p:sp>
        <p:nvSpPr>
          <p:cNvPr id="5" name="Rectangle 4"/>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sz="1600" b="1" dirty="0" smtClean="0">
                <a:solidFill>
                  <a:schemeClr val="bg1"/>
                </a:solidFill>
                <a:latin typeface="Montserrat" panose="00000500000000000000" pitchFamily="2" charset="0"/>
              </a:rPr>
              <a:t>         EIM-IRMS</a:t>
            </a:r>
            <a:r>
              <a:rPr lang="sr-Latn-RS" sz="1600" b="1" baseline="30000" dirty="0" smtClean="0">
                <a:solidFill>
                  <a:schemeClr val="bg1"/>
                </a:solidFill>
                <a:latin typeface="Montserrat" panose="00000500000000000000" pitchFamily="2" charset="0"/>
              </a:rPr>
              <a:t>TM</a:t>
            </a:r>
            <a:r>
              <a:rPr lang="sr-Latn-RS" sz="1600" b="1" dirty="0" smtClean="0">
                <a:solidFill>
                  <a:schemeClr val="bg1"/>
                </a:solidFill>
                <a:latin typeface="Montserrat" panose="00000500000000000000" pitchFamily="2" charset="0"/>
              </a:rPr>
              <a:t> – FRUIT BRANDIES AND OTHER ALCOHOLIC BEVERAGES AUTHENTICITY TESTING</a:t>
            </a:r>
            <a:endParaRPr lang="en-US" sz="1600" b="1" dirty="0">
              <a:solidFill>
                <a:schemeClr val="bg1"/>
              </a:solidFill>
              <a:latin typeface="Montserrat" panose="00000500000000000000" pitchFamily="2"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8" name="Rectangle 67"/>
          <p:cNvSpPr>
            <a:spLocks noChangeArrowheads="1"/>
          </p:cNvSpPr>
          <p:nvPr/>
        </p:nvSpPr>
        <p:spPr bwMode="auto">
          <a:xfrm>
            <a:off x="215931" y="2067203"/>
            <a:ext cx="2203419" cy="2923788"/>
          </a:xfrm>
          <a:prstGeom prst="rect">
            <a:avLst/>
          </a:prstGeom>
          <a:noFill/>
          <a:ln w="9525">
            <a:noFill/>
            <a:miter lim="800000"/>
            <a:headEnd/>
            <a:tailEnd/>
          </a:ln>
        </p:spPr>
        <p:txBody>
          <a:bodyPr/>
          <a:lstStyle/>
          <a:p>
            <a:pPr marL="342900" indent="-342900" defTabSz="914400" eaLnBrk="0" hangingPunct="0">
              <a:lnSpc>
                <a:spcPct val="80000"/>
              </a:lnSpc>
              <a:spcBef>
                <a:spcPct val="20000"/>
              </a:spcBef>
              <a:buBlip>
                <a:blip r:embed="rId3"/>
              </a:buBlip>
            </a:pPr>
            <a:r>
              <a:rPr lang="sr-Latn-RS" sz="1400" dirty="0" smtClean="0">
                <a:latin typeface="Montserrat" panose="00000500000000000000" pitchFamily="2" charset="0"/>
              </a:rPr>
              <a:t>With EIM-IRMS we </a:t>
            </a:r>
            <a:r>
              <a:rPr lang="sr-Latn-RS" sz="1400" smtClean="0">
                <a:latin typeface="Montserrat" panose="00000500000000000000" pitchFamily="2" charset="0"/>
              </a:rPr>
              <a:t>can differentiate </a:t>
            </a:r>
            <a:r>
              <a:rPr lang="sr-Latn-RS" sz="1400" dirty="0" smtClean="0">
                <a:latin typeface="Montserrat" panose="00000500000000000000" pitchFamily="2" charset="0"/>
              </a:rPr>
              <a:t>between added sugar or present ethanol from other botanical origin and added water during the process of making fruit brandies and other alcoholic beverages</a:t>
            </a:r>
            <a:endParaRPr lang="en-US" sz="1400" dirty="0">
              <a:latin typeface="Montserrat" panose="00000500000000000000" pitchFamily="2" charset="0"/>
            </a:endParaRPr>
          </a:p>
          <a:p>
            <a:pPr defTabSz="914400" eaLnBrk="0" hangingPunct="0">
              <a:lnSpc>
                <a:spcPct val="80000"/>
              </a:lnSpc>
              <a:spcBef>
                <a:spcPct val="20000"/>
              </a:spcBef>
            </a:pPr>
            <a:endParaRPr lang="en-US" sz="1400" dirty="0">
              <a:latin typeface="Montserrat" panose="00000500000000000000" pitchFamily="2" charset="0"/>
            </a:endParaRPr>
          </a:p>
          <a:p>
            <a:pPr marL="342900" indent="-342900" defTabSz="914400" eaLnBrk="0" hangingPunct="0">
              <a:lnSpc>
                <a:spcPct val="80000"/>
              </a:lnSpc>
              <a:spcBef>
                <a:spcPct val="20000"/>
              </a:spcBef>
              <a:buBlip>
                <a:blip r:embed="rId3"/>
              </a:buBlip>
            </a:pPr>
            <a:endParaRPr lang="sr-Latn-RS" sz="1400" dirty="0" smtClean="0">
              <a:latin typeface="Montserrat" panose="00000500000000000000" pitchFamily="2" charset="0"/>
            </a:endParaRPr>
          </a:p>
          <a:p>
            <a:pPr marL="342900" indent="-342900" defTabSz="914400" eaLnBrk="0" hangingPunct="0">
              <a:lnSpc>
                <a:spcPct val="80000"/>
              </a:lnSpc>
              <a:spcBef>
                <a:spcPct val="20000"/>
              </a:spcBef>
              <a:buBlip>
                <a:blip r:embed="rId3"/>
              </a:buBlip>
            </a:pPr>
            <a:endParaRPr lang="en-US" sz="1400" dirty="0">
              <a:latin typeface="Montserrat" panose="00000500000000000000" pitchFamily="2" charset="0"/>
            </a:endParaRPr>
          </a:p>
        </p:txBody>
      </p:sp>
      <p:pic>
        <p:nvPicPr>
          <p:cNvPr id="2" name="Picture 1"/>
          <p:cNvPicPr>
            <a:picLocks noChangeAspect="1"/>
          </p:cNvPicPr>
          <p:nvPr/>
        </p:nvPicPr>
        <p:blipFill>
          <a:blip r:embed="rId4"/>
          <a:stretch>
            <a:fillRect/>
          </a:stretch>
        </p:blipFill>
        <p:spPr>
          <a:xfrm>
            <a:off x="2543174" y="1269769"/>
            <a:ext cx="9631205" cy="4975456"/>
          </a:xfrm>
          <a:prstGeom prst="rect">
            <a:avLst/>
          </a:prstGeom>
        </p:spPr>
      </p:pic>
    </p:spTree>
    <p:extLst>
      <p:ext uri="{BB962C8B-B14F-4D97-AF65-F5344CB8AC3E}">
        <p14:creationId xmlns:p14="http://schemas.microsoft.com/office/powerpoint/2010/main" val="41496439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2570814" y="491371"/>
            <a:ext cx="7827784"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a:t>
            </a:r>
            <a:endParaRPr lang="sr-Latn-RS" sz="2800" b="1" dirty="0" smtClean="0">
              <a:solidFill>
                <a:schemeClr val="bg1"/>
              </a:solidFill>
              <a:latin typeface="Montserrat" panose="00000500000000000000" pitchFamily="2" charset="0"/>
            </a:endParaRPr>
          </a:p>
        </p:txBody>
      </p:sp>
      <p:pic>
        <p:nvPicPr>
          <p:cNvPr id="6" name="Picture 5"/>
          <p:cNvPicPr>
            <a:picLocks noChangeAspect="1"/>
          </p:cNvPicPr>
          <p:nvPr/>
        </p:nvPicPr>
        <p:blipFill>
          <a:blip r:embed="rId3"/>
          <a:stretch>
            <a:fillRect/>
          </a:stretch>
        </p:blipFill>
        <p:spPr>
          <a:xfrm>
            <a:off x="3863300" y="1585608"/>
            <a:ext cx="4231532" cy="4231532"/>
          </a:xfrm>
          <a:prstGeom prst="ellipse">
            <a:avLst/>
          </a:prstGeom>
          <a:ln>
            <a:noFill/>
          </a:ln>
          <a:effectLst>
            <a:softEdge rad="112500"/>
          </a:effectLst>
        </p:spPr>
      </p:pic>
      <p:sp>
        <p:nvSpPr>
          <p:cNvPr id="8"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37</a:t>
            </a:fld>
            <a:endParaRPr lang="en-US"/>
          </a:p>
        </p:txBody>
      </p:sp>
    </p:spTree>
    <p:extLst>
      <p:ext uri="{BB962C8B-B14F-4D97-AF65-F5344CB8AC3E}">
        <p14:creationId xmlns:p14="http://schemas.microsoft.com/office/powerpoint/2010/main" val="336385975"/>
      </p:ext>
    </p:extLst>
  </p:cSld>
  <p:clrMapOvr>
    <a:masterClrMapping/>
  </p:clrMapOvr>
  <mc:AlternateContent xmlns:mc="http://schemas.openxmlformats.org/markup-compatibility/2006" xmlns:p14="http://schemas.microsoft.com/office/powerpoint/2010/main">
    <mc:Choice Requires="p14">
      <p:transition spd="slow" p14:dur="2000" advTm="6858"/>
    </mc:Choice>
    <mc:Fallback xmlns="">
      <p:transition spd="slow" advTm="6858"/>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276358" y="491371"/>
            <a:ext cx="8315098"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a:t>
            </a:r>
            <a:r>
              <a:rPr lang="sr-Latn-RS" sz="2800" b="1" dirty="0" smtClean="0">
                <a:solidFill>
                  <a:schemeClr val="bg1"/>
                </a:solidFill>
                <a:latin typeface="Montserrat" panose="00000500000000000000" pitchFamily="2" charset="0"/>
              </a:rPr>
              <a:t>TESTING</a:t>
            </a:r>
          </a:p>
        </p:txBody>
      </p:sp>
      <p:sp>
        <p:nvSpPr>
          <p:cNvPr id="9" name="Rectangle 8"/>
          <p:cNvSpPr/>
          <p:nvPr/>
        </p:nvSpPr>
        <p:spPr>
          <a:xfrm>
            <a:off x="1" y="1305097"/>
            <a:ext cx="6994186" cy="4708981"/>
          </a:xfrm>
          <a:prstGeom prst="rect">
            <a:avLst/>
          </a:prstGeom>
        </p:spPr>
        <p:txBody>
          <a:bodyPr wrap="square">
            <a:spAutoFit/>
          </a:bodyPr>
          <a:lstStyle/>
          <a:p>
            <a:pPr marL="515938" indent="-515938">
              <a:spcAft>
                <a:spcPts val="1200"/>
              </a:spcAft>
              <a:buBlip>
                <a:blip r:embed="rId3"/>
              </a:buBlip>
            </a:pPr>
            <a:r>
              <a:rPr lang="en-US" sz="2000" dirty="0">
                <a:solidFill>
                  <a:schemeClr val="tx2"/>
                </a:solidFill>
                <a:latin typeface="Montserrat" panose="00000500000000000000" pitchFamily="2" charset="0"/>
              </a:rPr>
              <a:t>The development of the EIM application for honey was made possible by obtaining 2 very important international projects:</a:t>
            </a:r>
          </a:p>
          <a:p>
            <a:pPr marL="515938" indent="-515938">
              <a:spcAft>
                <a:spcPts val="1200"/>
              </a:spcAft>
              <a:buFont typeface="Wingdings" panose="05000000000000000000" pitchFamily="2" charset="2"/>
              <a:buChar char="Ø"/>
            </a:pPr>
            <a:r>
              <a:rPr lang="en-US" sz="2000" dirty="0" err="1">
                <a:solidFill>
                  <a:schemeClr val="tx2"/>
                </a:solidFill>
                <a:latin typeface="Montserrat" panose="00000500000000000000" pitchFamily="2" charset="0"/>
              </a:rPr>
              <a:t>SuchAQuality</a:t>
            </a:r>
            <a:r>
              <a:rPr lang="en-US" sz="2000" dirty="0">
                <a:solidFill>
                  <a:schemeClr val="tx2"/>
                </a:solidFill>
                <a:latin typeface="Montserrat" panose="00000500000000000000" pitchFamily="2" charset="0"/>
              </a:rPr>
              <a:t> HORIZON Project of the European Commission - Marie Currie Action - a 4-year project worth €1.6 million, which includes expert exchanges with 11 international partners from Turkey, South Africa, Chile, Poland, Pakistan, Germany and Great Britain</a:t>
            </a:r>
          </a:p>
          <a:p>
            <a:pPr marL="515938" indent="-515938">
              <a:spcAft>
                <a:spcPts val="1200"/>
              </a:spcAft>
              <a:buFont typeface="Wingdings" panose="05000000000000000000" pitchFamily="2" charset="2"/>
              <a:buChar char="Ø"/>
            </a:pPr>
            <a:r>
              <a:rPr lang="en-US" sz="2000" dirty="0">
                <a:solidFill>
                  <a:schemeClr val="tx2"/>
                </a:solidFill>
                <a:latin typeface="Montserrat" panose="00000500000000000000" pitchFamily="2" charset="0"/>
              </a:rPr>
              <a:t>TUBITAK 2-year national project of the Turkish Ministry of Science in cooperation with </a:t>
            </a:r>
            <a:r>
              <a:rPr lang="en-US" sz="2000" dirty="0" err="1">
                <a:solidFill>
                  <a:schemeClr val="tx2"/>
                </a:solidFill>
                <a:latin typeface="Montserrat" panose="00000500000000000000" pitchFamily="2" charset="0"/>
              </a:rPr>
              <a:t>Balmer</a:t>
            </a:r>
            <a:r>
              <a:rPr lang="en-US" sz="2000" dirty="0">
                <a:solidFill>
                  <a:schemeClr val="tx2"/>
                </a:solidFill>
                <a:latin typeface="Montserrat" panose="00000500000000000000" pitchFamily="2" charset="0"/>
              </a:rPr>
              <a:t> Apiculture Research Institute from ORDU and METU (Middle East Technical University) from Ankara (Turkey)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4196" y="4270249"/>
            <a:ext cx="2697803" cy="178868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4356" y="1152144"/>
            <a:ext cx="4677644" cy="311810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5595" y="4260521"/>
            <a:ext cx="2717738" cy="1790083"/>
          </a:xfrm>
          <a:prstGeom prst="rect">
            <a:avLst/>
          </a:prstGeom>
        </p:spPr>
      </p:pic>
      <p:sp>
        <p:nvSpPr>
          <p:cNvPr id="11"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7"/>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5661F60B-72C9-9F4B-883C-8D4C8F6FC08D}" type="slidenum">
              <a:rPr lang="en-US" smtClean="0"/>
              <a:pPr>
                <a:defRPr/>
              </a:pPr>
              <a:t>38</a:t>
            </a:fld>
            <a:endParaRPr lang="en-US"/>
          </a:p>
        </p:txBody>
      </p:sp>
    </p:spTree>
    <p:extLst>
      <p:ext uri="{BB962C8B-B14F-4D97-AF65-F5344CB8AC3E}">
        <p14:creationId xmlns:p14="http://schemas.microsoft.com/office/powerpoint/2010/main" val="1268351609"/>
      </p:ext>
    </p:extLst>
  </p:cSld>
  <p:clrMapOvr>
    <a:masterClrMapping/>
  </p:clrMapOvr>
  <mc:AlternateContent xmlns:mc="http://schemas.openxmlformats.org/markup-compatibility/2006" xmlns:p14="http://schemas.microsoft.com/office/powerpoint/2010/main">
    <mc:Choice Requires="p14">
      <p:transition spd="slow" p14:dur="2000" advTm="37080"/>
    </mc:Choice>
    <mc:Fallback xmlns="">
      <p:transition spd="slow" advTm="3708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6533689" y="1715764"/>
            <a:ext cx="5658311" cy="3185420"/>
          </a:xfrm>
          <a:prstGeom prst="rect">
            <a:avLst/>
          </a:prstGeom>
        </p:spPr>
      </p:pic>
      <p:sp>
        <p:nvSpPr>
          <p:cNvPr id="8" name="Rectangle 7"/>
          <p:cNvSpPr/>
          <p:nvPr/>
        </p:nvSpPr>
        <p:spPr>
          <a:xfrm>
            <a:off x="110407" y="1515409"/>
            <a:ext cx="6372689" cy="3785652"/>
          </a:xfrm>
          <a:prstGeom prst="rect">
            <a:avLst/>
          </a:prstGeom>
        </p:spPr>
        <p:txBody>
          <a:bodyPr wrap="square">
            <a:spAutoFit/>
          </a:bodyPr>
          <a:lstStyle/>
          <a:p>
            <a:pPr marL="565150" indent="-565150">
              <a:spcAft>
                <a:spcPts val="1200"/>
              </a:spcAft>
              <a:buBlip>
                <a:blip r:embed="rId4"/>
              </a:buBlip>
            </a:pPr>
            <a:r>
              <a:rPr lang="en-US" sz="2000" dirty="0">
                <a:solidFill>
                  <a:schemeClr val="tx2"/>
                </a:solidFill>
                <a:latin typeface="Montserrat" panose="00000500000000000000" pitchFamily="2" charset="0"/>
              </a:rPr>
              <a:t>During the previous 3 years of the </a:t>
            </a:r>
            <a:r>
              <a:rPr lang="en-US" sz="2000" dirty="0" err="1">
                <a:solidFill>
                  <a:schemeClr val="tx2"/>
                </a:solidFill>
                <a:latin typeface="Montserrat" panose="00000500000000000000" pitchFamily="2" charset="0"/>
              </a:rPr>
              <a:t>SuchAQuality</a:t>
            </a:r>
            <a:r>
              <a:rPr lang="en-US" sz="2000" dirty="0">
                <a:solidFill>
                  <a:schemeClr val="tx2"/>
                </a:solidFill>
                <a:latin typeface="Montserrat" panose="00000500000000000000" pitchFamily="2" charset="0"/>
              </a:rPr>
              <a:t> HORIZON Project of the European Commission, over 1500 honey samples from different parts of the world were analyzed, as well as hundreds of sugar syrups of different botanical origin from C3 and C4 plants from different parts of the world (from Australia, through </a:t>
            </a:r>
            <a:r>
              <a:rPr lang="sr-Latn-RS" sz="2000" dirty="0" smtClean="0">
                <a:solidFill>
                  <a:schemeClr val="tx2"/>
                </a:solidFill>
                <a:latin typeface="Montserrat" panose="00000500000000000000" pitchFamily="2" charset="0"/>
              </a:rPr>
              <a:t>Pakistan</a:t>
            </a:r>
            <a:r>
              <a:rPr lang="en-US" sz="2000" dirty="0" smtClean="0">
                <a:solidFill>
                  <a:schemeClr val="tx2"/>
                </a:solidFill>
                <a:latin typeface="Montserrat" panose="00000500000000000000" pitchFamily="2" charset="0"/>
              </a:rPr>
              <a:t>, </a:t>
            </a:r>
            <a:r>
              <a:rPr lang="en-US" sz="2000" dirty="0">
                <a:solidFill>
                  <a:schemeClr val="tx2"/>
                </a:solidFill>
                <a:latin typeface="Montserrat" panose="00000500000000000000" pitchFamily="2" charset="0"/>
              </a:rPr>
              <a:t>Europe to Mexico and Chile) and established reference ranges for </a:t>
            </a:r>
            <a:r>
              <a:rPr lang="en-US" sz="2000" dirty="0" err="1">
                <a:solidFill>
                  <a:schemeClr val="tx2"/>
                </a:solidFill>
                <a:latin typeface="Montserrat" panose="00000500000000000000" pitchFamily="2" charset="0"/>
              </a:rPr>
              <a:t>δDn</a:t>
            </a:r>
            <a:r>
              <a:rPr lang="en-US" sz="2000" dirty="0">
                <a:solidFill>
                  <a:schemeClr val="tx2"/>
                </a:solidFill>
                <a:latin typeface="Montserrat" panose="00000500000000000000" pitchFamily="2" charset="0"/>
              </a:rPr>
              <a:t> values of ethanol from fermented honey samples in which authentic honeys will be found.</a:t>
            </a:r>
          </a:p>
        </p:txBody>
      </p:sp>
      <p:sp>
        <p:nvSpPr>
          <p:cNvPr id="9" name="TextBox 8"/>
          <p:cNvSpPr txBox="1"/>
          <p:nvPr/>
        </p:nvSpPr>
        <p:spPr>
          <a:xfrm>
            <a:off x="2237389" y="491371"/>
            <a:ext cx="8494633" cy="523220"/>
          </a:xfrm>
          <a:prstGeom prst="rect">
            <a:avLst/>
          </a:prstGeom>
          <a:noFill/>
        </p:spPr>
        <p:txBody>
          <a:bodyPr wrap="none" rtlCol="0">
            <a:spAutoFit/>
          </a:bodyPr>
          <a:lstStyle/>
          <a:p>
            <a:pPr algn="ctr"/>
            <a:r>
              <a:rPr lang="sr-Latn-RS" sz="2800" b="1" dirty="0" smtClean="0">
                <a:solidFill>
                  <a:schemeClr val="bg1"/>
                </a:solidFill>
                <a:latin typeface="Montserrat" panose="00000500000000000000" pitchFamily="2" charset="0"/>
              </a:rPr>
              <a:t>EIM-IRMS</a:t>
            </a:r>
            <a:r>
              <a:rPr lang="sr-Latn-RS" sz="2800" b="1" baseline="30000" dirty="0" smtClean="0">
                <a:solidFill>
                  <a:schemeClr val="bg1"/>
                </a:solidFill>
                <a:latin typeface="Montserrat" panose="00000500000000000000" pitchFamily="2" charset="0"/>
              </a:rPr>
              <a:t>TM</a:t>
            </a:r>
            <a:r>
              <a:rPr lang="sr-Latn-RS" sz="2800" b="1" dirty="0" smtClean="0">
                <a:solidFill>
                  <a:schemeClr val="bg1"/>
                </a:solidFill>
                <a:latin typeface="Montserrat" panose="00000500000000000000" pitchFamily="2" charset="0"/>
              </a:rPr>
              <a:t> – HONEY AUTHENTICITY TESTING</a:t>
            </a:r>
            <a:endParaRPr lang="sr-Latn-RS" sz="2800" b="1" dirty="0">
              <a:solidFill>
                <a:schemeClr val="bg1"/>
              </a:solidFill>
              <a:latin typeface="Montserrat" panose="00000500000000000000" pitchFamily="2" charset="0"/>
            </a:endParaRPr>
          </a:p>
        </p:txBody>
      </p:sp>
      <p:sp>
        <p:nvSpPr>
          <p:cNvPr id="10" name="Rectangle 9"/>
          <p:cNvSpPr/>
          <p:nvPr/>
        </p:nvSpPr>
        <p:spPr>
          <a:xfrm>
            <a:off x="107359" y="5279689"/>
            <a:ext cx="11990153" cy="1015663"/>
          </a:xfrm>
          <a:prstGeom prst="rect">
            <a:avLst/>
          </a:prstGeom>
        </p:spPr>
        <p:txBody>
          <a:bodyPr wrap="square">
            <a:spAutoFit/>
          </a:bodyPr>
          <a:lstStyle/>
          <a:p>
            <a:pPr marL="565150" indent="-565150">
              <a:spcAft>
                <a:spcPts val="1200"/>
              </a:spcAft>
              <a:buBlip>
                <a:blip r:embed="rId4"/>
              </a:buBlip>
            </a:pPr>
            <a:r>
              <a:rPr lang="en-US" sz="2000" dirty="0">
                <a:solidFill>
                  <a:schemeClr val="tx2"/>
                </a:solidFill>
                <a:latin typeface="Montserrat" panose="00000500000000000000" pitchFamily="2" charset="0"/>
              </a:rPr>
              <a:t>Complete validations were performed, which included determination of precision (repeatability and reproducibility), accuracy (comparative studies with other methods), linearity, expanded measurement uncertainty.</a:t>
            </a:r>
          </a:p>
        </p:txBody>
      </p:sp>
      <p:sp>
        <p:nvSpPr>
          <p:cNvPr id="11" name="TextBox 10"/>
          <p:cNvSpPr txBox="1"/>
          <p:nvPr/>
        </p:nvSpPr>
        <p:spPr>
          <a:xfrm>
            <a:off x="3071540" y="1046107"/>
            <a:ext cx="7021474" cy="400110"/>
          </a:xfrm>
          <a:prstGeom prst="rect">
            <a:avLst/>
          </a:prstGeom>
          <a:noFill/>
        </p:spPr>
        <p:txBody>
          <a:bodyPr wrap="none" rtlCol="0">
            <a:spAutoFit/>
          </a:bodyPr>
          <a:lstStyle/>
          <a:p>
            <a:pPr algn="ctr"/>
            <a:r>
              <a:rPr lang="sr-Latn-RS" sz="2000" b="1" dirty="0">
                <a:solidFill>
                  <a:schemeClr val="tx2"/>
                </a:solidFill>
                <a:latin typeface="Montserrat" panose="00000500000000000000" pitchFamily="2" charset="0"/>
              </a:rPr>
              <a:t>SETTING REFERENCE NATURAL RANGES FOR </a:t>
            </a:r>
            <a:r>
              <a:rPr lang="sr-Latn-RS" sz="2000" b="1" dirty="0" smtClean="0">
                <a:solidFill>
                  <a:schemeClr val="tx2"/>
                </a:solidFill>
                <a:latin typeface="Montserrat" panose="00000500000000000000" pitchFamily="2" charset="0"/>
              </a:rPr>
              <a:t>HONEY</a:t>
            </a:r>
            <a:endParaRPr lang="sr-Latn-RS" sz="2000" b="1" dirty="0" smtClean="0">
              <a:solidFill>
                <a:schemeClr val="tx2"/>
              </a:solidFill>
              <a:latin typeface="Montserrat" panose="00000500000000000000" pitchFamily="2" charset="0"/>
            </a:endParaRPr>
          </a:p>
        </p:txBody>
      </p:sp>
      <p:sp>
        <p:nvSpPr>
          <p:cNvPr id="12"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39</a:t>
            </a:fld>
            <a:endParaRPr lang="en-US"/>
          </a:p>
        </p:txBody>
      </p:sp>
    </p:spTree>
    <p:extLst>
      <p:ext uri="{BB962C8B-B14F-4D97-AF65-F5344CB8AC3E}">
        <p14:creationId xmlns:p14="http://schemas.microsoft.com/office/powerpoint/2010/main" val="424125276"/>
      </p:ext>
    </p:extLst>
  </p:cSld>
  <p:clrMapOvr>
    <a:masterClrMapping/>
  </p:clrMapOvr>
  <mc:AlternateContent xmlns:mc="http://schemas.openxmlformats.org/markup-compatibility/2006" xmlns:p14="http://schemas.microsoft.com/office/powerpoint/2010/main">
    <mc:Choice Requires="p14">
      <p:transition spd="slow" p14:dur="2000" advTm="41616"/>
    </mc:Choice>
    <mc:Fallback xmlns="">
      <p:transition spd="slow" advTm="41616"/>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612"/>
          <a:stretch/>
        </p:blipFill>
        <p:spPr>
          <a:xfrm>
            <a:off x="3369606" y="1344168"/>
            <a:ext cx="5545793" cy="4342257"/>
          </a:xfrm>
          <a:prstGeom prst="rect">
            <a:avLst/>
          </a:prstGeom>
        </p:spPr>
      </p:pic>
      <p:sp>
        <p:nvSpPr>
          <p:cNvPr id="11" name="Rectangle 10"/>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chemeClr val="bg1"/>
                </a:solidFill>
                <a:latin typeface="Calibri (Headings)" charset="0"/>
              </a:rPr>
              <a:t>WINE PRODUCTION</a:t>
            </a:r>
            <a:r>
              <a:rPr lang="en-US" b="1" dirty="0" smtClean="0">
                <a:solidFill>
                  <a:schemeClr val="bg1"/>
                </a:solidFill>
                <a:latin typeface="Calibri (Headings)" charset="0"/>
              </a:rPr>
              <a:t> SIZE</a:t>
            </a:r>
            <a:endParaRPr lang="en-US" b="1" dirty="0">
              <a:solidFill>
                <a:schemeClr val="bg1"/>
              </a:solidFill>
              <a:latin typeface="Calibri (Headings)"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3"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36658407-216F-754E-A953-264CB419146E}" type="slidenum">
              <a:rPr lang="en-US" smtClean="0"/>
              <a:pPr>
                <a:defRPr/>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sp>
        <p:nvSpPr>
          <p:cNvPr id="8" name="Rectangle 7"/>
          <p:cNvSpPr/>
          <p:nvPr/>
        </p:nvSpPr>
        <p:spPr>
          <a:xfrm>
            <a:off x="64687" y="1542841"/>
            <a:ext cx="6985337" cy="1569660"/>
          </a:xfrm>
          <a:prstGeom prst="rect">
            <a:avLst/>
          </a:prstGeom>
        </p:spPr>
        <p:txBody>
          <a:bodyPr wrap="square">
            <a:spAutoFit/>
          </a:bodyPr>
          <a:lstStyle/>
          <a:p>
            <a:pPr marL="565150" indent="-565150">
              <a:spcAft>
                <a:spcPts val="1200"/>
              </a:spcAft>
              <a:buBlip>
                <a:blip r:embed="rId3"/>
              </a:buBlip>
            </a:pPr>
            <a:r>
              <a:rPr lang="en-US" sz="1600" dirty="0">
                <a:solidFill>
                  <a:schemeClr val="tx2"/>
                </a:solidFill>
                <a:latin typeface="Montserrat" panose="00000500000000000000" pitchFamily="2" charset="0"/>
              </a:rPr>
              <a:t>Also provided was a set of 25 samples from Mike Allsopp of the Agricultural Research Council of South Africa, which were previously suspected and in which fraud had previously been detected based on some other analytical parameters </a:t>
            </a:r>
            <a:r>
              <a:rPr lang="en-US" sz="1600" dirty="0" smtClean="0">
                <a:solidFill>
                  <a:schemeClr val="tx2"/>
                </a:solidFill>
                <a:latin typeface="Montserrat" panose="00000500000000000000" pitchFamily="2" charset="0"/>
              </a:rPr>
              <a:t>(</a:t>
            </a:r>
            <a:r>
              <a:rPr lang="el-GR" sz="1600" dirty="0" smtClean="0">
                <a:solidFill>
                  <a:schemeClr val="tx2"/>
                </a:solidFill>
                <a:latin typeface="Times New Roman" panose="02020603050405020304" pitchFamily="18" charset="0"/>
                <a:cs typeface="Times New Roman" panose="02020603050405020304" pitchFamily="18" charset="0"/>
              </a:rPr>
              <a:t>δ</a:t>
            </a:r>
            <a:r>
              <a:rPr lang="en-US" sz="1600" baseline="30000" dirty="0" smtClean="0">
                <a:solidFill>
                  <a:schemeClr val="tx2"/>
                </a:solidFill>
                <a:latin typeface="Montserrat" panose="00000500000000000000" pitchFamily="2" charset="0"/>
              </a:rPr>
              <a:t>13</a:t>
            </a:r>
            <a:r>
              <a:rPr lang="en-US" sz="1600" dirty="0" smtClean="0">
                <a:solidFill>
                  <a:schemeClr val="tx2"/>
                </a:solidFill>
                <a:latin typeface="Montserrat" panose="00000500000000000000" pitchFamily="2" charset="0"/>
              </a:rPr>
              <a:t>C </a:t>
            </a:r>
            <a:r>
              <a:rPr lang="en-US" sz="1600" dirty="0">
                <a:solidFill>
                  <a:schemeClr val="tx2"/>
                </a:solidFill>
                <a:latin typeface="Montserrat" panose="00000500000000000000" pitchFamily="2" charset="0"/>
              </a:rPr>
              <a:t>in honey, HMF, diastasis, increased moisture in honey, LC-HRMS, presence of industrial enzymes, etc.)</a:t>
            </a:r>
            <a:endParaRPr lang="sr-Latn-RS" sz="1600" dirty="0" smtClean="0">
              <a:solidFill>
                <a:schemeClr val="tx2"/>
              </a:solidFill>
              <a:latin typeface="Montserrat" panose="00000500000000000000" pitchFamily="2"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266" y="4813524"/>
            <a:ext cx="1790056" cy="1969061"/>
          </a:xfrm>
          <a:prstGeom prst="rect">
            <a:avLst/>
          </a:prstGeom>
          <a:effectLst>
            <a:outerShdw blurRad="50800" dist="38100" dir="2700000" algn="tl" rotWithShape="0">
              <a:prstClr val="black">
                <a:alpha val="40000"/>
              </a:prstClr>
            </a:outerShdw>
          </a:effectLst>
        </p:spPr>
      </p:pic>
      <p:sp>
        <p:nvSpPr>
          <p:cNvPr id="9" name="Rectangle 8"/>
          <p:cNvSpPr/>
          <p:nvPr/>
        </p:nvSpPr>
        <p:spPr>
          <a:xfrm>
            <a:off x="6414506" y="4884731"/>
            <a:ext cx="3527163" cy="1323439"/>
          </a:xfrm>
          <a:prstGeom prst="rect">
            <a:avLst/>
          </a:prstGeom>
        </p:spPr>
        <p:txBody>
          <a:bodyPr wrap="square">
            <a:spAutoFit/>
          </a:bodyPr>
          <a:lstStyle/>
          <a:p>
            <a:pPr marL="565150" indent="-565150">
              <a:spcAft>
                <a:spcPts val="1200"/>
              </a:spcAft>
              <a:buBlip>
                <a:blip r:embed="rId3"/>
              </a:buBlip>
            </a:pPr>
            <a:r>
              <a:rPr lang="en-US" sz="1600" dirty="0">
                <a:solidFill>
                  <a:schemeClr val="tx2"/>
                </a:solidFill>
                <a:latin typeface="Montserrat" panose="00000500000000000000" pitchFamily="2" charset="0"/>
              </a:rPr>
              <a:t>Out of 25 samples, 2 samples were authentic. EIM-IRMS confirmed 21 fakes and 2 authentic honeys!</a:t>
            </a:r>
          </a:p>
        </p:txBody>
      </p:sp>
      <p:pic>
        <p:nvPicPr>
          <p:cNvPr id="10" name="Picture 9"/>
          <p:cNvPicPr>
            <a:picLocks noChangeAspect="1"/>
          </p:cNvPicPr>
          <p:nvPr/>
        </p:nvPicPr>
        <p:blipFill>
          <a:blip r:embed="rId5"/>
          <a:stretch>
            <a:fillRect/>
          </a:stretch>
        </p:blipFill>
        <p:spPr>
          <a:xfrm>
            <a:off x="200602" y="3356043"/>
            <a:ext cx="4106388" cy="2309843"/>
          </a:xfrm>
          <a:prstGeom prst="rect">
            <a:avLst/>
          </a:prstGeom>
          <a:effectLst>
            <a:outerShdw blurRad="50800" dist="38100" dir="2700000" algn="tl" rotWithShape="0">
              <a:prstClr val="black">
                <a:alpha val="40000"/>
              </a:prstClr>
            </a:outerShdw>
          </a:effectLst>
        </p:spPr>
      </p:pic>
      <p:sp>
        <p:nvSpPr>
          <p:cNvPr id="11" name="Rectangle 10"/>
          <p:cNvSpPr/>
          <p:nvPr/>
        </p:nvSpPr>
        <p:spPr>
          <a:xfrm>
            <a:off x="129995" y="5723512"/>
            <a:ext cx="3235374" cy="938719"/>
          </a:xfrm>
          <a:prstGeom prst="rect">
            <a:avLst/>
          </a:prstGeom>
        </p:spPr>
        <p:txBody>
          <a:bodyPr wrap="square">
            <a:spAutoFit/>
          </a:bodyPr>
          <a:lstStyle/>
          <a:p>
            <a:r>
              <a:rPr lang="sr-Latn-RS" sz="1100" dirty="0" smtClean="0">
                <a:solidFill>
                  <a:schemeClr val="tx2"/>
                </a:solidFill>
                <a:latin typeface="Montserrat" panose="00000500000000000000" pitchFamily="2" charset="0"/>
              </a:rPr>
              <a:t>Mike AllSopp, (</a:t>
            </a:r>
            <a:r>
              <a:rPr lang="en-US" sz="1100" dirty="0" smtClean="0">
                <a:solidFill>
                  <a:schemeClr val="tx2"/>
                </a:solidFill>
                <a:latin typeface="Montserrat" panose="00000500000000000000" pitchFamily="2" charset="0"/>
              </a:rPr>
              <a:t>or </a:t>
            </a:r>
            <a:r>
              <a:rPr lang="en-US" sz="1100" dirty="0" err="1" smtClean="0">
                <a:solidFill>
                  <a:schemeClr val="tx2"/>
                </a:solidFill>
                <a:latin typeface="Montserrat" panose="00000500000000000000" pitchFamily="2" charset="0"/>
              </a:rPr>
              <a:t>Mr</a:t>
            </a:r>
            <a:r>
              <a:rPr lang="sr-Latn-RS" sz="1100" dirty="0" smtClean="0">
                <a:solidFill>
                  <a:schemeClr val="tx2"/>
                </a:solidFill>
                <a:latin typeface="Montserrat" panose="00000500000000000000" pitchFamily="2" charset="0"/>
              </a:rPr>
              <a:t>.</a:t>
            </a:r>
            <a:r>
              <a:rPr lang="en-US" sz="1100" dirty="0" smtClean="0">
                <a:solidFill>
                  <a:schemeClr val="tx2"/>
                </a:solidFill>
                <a:latin typeface="Montserrat" panose="00000500000000000000" pitchFamily="2" charset="0"/>
              </a:rPr>
              <a:t> </a:t>
            </a:r>
            <a:r>
              <a:rPr lang="en-US" sz="1100" dirty="0">
                <a:solidFill>
                  <a:schemeClr val="tx2"/>
                </a:solidFill>
                <a:latin typeface="Montserrat" panose="00000500000000000000" pitchFamily="2" charset="0"/>
              </a:rPr>
              <a:t>Bee as he is commonly referred to in South </a:t>
            </a:r>
            <a:r>
              <a:rPr lang="en-US" sz="1100" dirty="0" smtClean="0">
                <a:solidFill>
                  <a:schemeClr val="tx2"/>
                </a:solidFill>
                <a:latin typeface="Montserrat" panose="00000500000000000000" pitchFamily="2" charset="0"/>
              </a:rPr>
              <a:t>Africa</a:t>
            </a:r>
            <a:r>
              <a:rPr lang="sr-Latn-RS" sz="1100" dirty="0" smtClean="0">
                <a:solidFill>
                  <a:schemeClr val="tx2"/>
                </a:solidFill>
                <a:latin typeface="Montserrat" panose="00000500000000000000" pitchFamily="2" charset="0"/>
              </a:rPr>
              <a:t>)</a:t>
            </a:r>
          </a:p>
          <a:p>
            <a:r>
              <a:rPr lang="sr-Latn-RS" sz="1100" dirty="0" smtClean="0">
                <a:solidFill>
                  <a:schemeClr val="tx2"/>
                </a:solidFill>
                <a:latin typeface="Montserrat" panose="00000500000000000000" pitchFamily="2" charset="0"/>
              </a:rPr>
              <a:t>Honeybee Research Section</a:t>
            </a:r>
          </a:p>
          <a:p>
            <a:r>
              <a:rPr lang="sr-Latn-RS" sz="1100" dirty="0" smtClean="0">
                <a:solidFill>
                  <a:schemeClr val="tx2"/>
                </a:solidFill>
                <a:latin typeface="Montserrat" panose="00000500000000000000" pitchFamily="2" charset="0"/>
              </a:rPr>
              <a:t>Agricultural Research Council of South Africa</a:t>
            </a:r>
          </a:p>
        </p:txBody>
      </p:sp>
      <p:sp>
        <p:nvSpPr>
          <p:cNvPr id="12" name="TextBox 11"/>
          <p:cNvSpPr txBox="1"/>
          <p:nvPr/>
        </p:nvSpPr>
        <p:spPr>
          <a:xfrm>
            <a:off x="1906156" y="1046107"/>
            <a:ext cx="9352240" cy="307777"/>
          </a:xfrm>
          <a:prstGeom prst="rect">
            <a:avLst/>
          </a:prstGeom>
          <a:noFill/>
        </p:spPr>
        <p:txBody>
          <a:bodyPr wrap="none" rtlCol="0">
            <a:spAutoFit/>
          </a:bodyPr>
          <a:lstStyle/>
          <a:p>
            <a:pPr algn="ctr"/>
            <a:r>
              <a:rPr lang="sr-Latn-RS" sz="1400" b="1" dirty="0" smtClean="0">
                <a:solidFill>
                  <a:schemeClr val="tx2"/>
                </a:solidFill>
                <a:latin typeface="Montserrat" panose="00000500000000000000" pitchFamily="2" charset="0"/>
              </a:rPr>
              <a:t>MIKE ALLSOPP i PROF MARENA MANLEY - </a:t>
            </a:r>
            <a:r>
              <a:rPr lang="en-US" sz="1400" b="1" dirty="0">
                <a:solidFill>
                  <a:schemeClr val="tx2"/>
                </a:solidFill>
                <a:latin typeface="Montserrat" panose="00000500000000000000" pitchFamily="2" charset="0"/>
              </a:rPr>
              <a:t>SAMPLES OF FALSE HONEY – REPUBLIC OF SOUTH AFRICA</a:t>
            </a:r>
            <a:endParaRPr lang="sr-Latn-RS" sz="1400" b="1" dirty="0" smtClean="0">
              <a:solidFill>
                <a:schemeClr val="tx2"/>
              </a:solidFill>
              <a:latin typeface="Montserrat" panose="00000500000000000000" pitchFamily="2"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7501" y="3453620"/>
            <a:ext cx="1858024" cy="2064470"/>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r="30112"/>
          <a:stretch/>
        </p:blipFill>
        <p:spPr>
          <a:xfrm>
            <a:off x="7013643" y="1404349"/>
            <a:ext cx="5178357" cy="3371578"/>
          </a:xfrm>
          <a:prstGeom prst="rect">
            <a:avLst/>
          </a:prstGeom>
          <a:ln>
            <a:solidFill>
              <a:schemeClr val="tx1"/>
            </a:solidFill>
          </a:ln>
        </p:spPr>
      </p:pic>
      <p:sp>
        <p:nvSpPr>
          <p:cNvPr id="15"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8"/>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4" name="Slide Number Placeholder 3"/>
          <p:cNvSpPr>
            <a:spLocks noGrp="1"/>
          </p:cNvSpPr>
          <p:nvPr>
            <p:ph type="sldNum" sz="quarter" idx="12"/>
          </p:nvPr>
        </p:nvSpPr>
        <p:spPr/>
        <p:txBody>
          <a:bodyPr/>
          <a:lstStyle/>
          <a:p>
            <a:pPr>
              <a:defRPr/>
            </a:pPr>
            <a:fld id="{5661F60B-72C9-9F4B-883C-8D4C8F6FC08D}" type="slidenum">
              <a:rPr lang="en-US" smtClean="0"/>
              <a:pPr>
                <a:defRPr/>
              </a:pPr>
              <a:t>40</a:t>
            </a:fld>
            <a:endParaRPr lang="en-US"/>
          </a:p>
        </p:txBody>
      </p:sp>
    </p:spTree>
    <p:extLst>
      <p:ext uri="{BB962C8B-B14F-4D97-AF65-F5344CB8AC3E}">
        <p14:creationId xmlns:p14="http://schemas.microsoft.com/office/powerpoint/2010/main" val="199031470"/>
      </p:ext>
    </p:extLst>
  </p:cSld>
  <p:clrMapOvr>
    <a:masterClrMapping/>
  </p:clrMapOvr>
  <mc:AlternateContent xmlns:mc="http://schemas.openxmlformats.org/markup-compatibility/2006" xmlns:p14="http://schemas.microsoft.com/office/powerpoint/2010/main">
    <mc:Choice Requires="p14">
      <p:transition spd="slow" p14:dur="2000" advTm="44488"/>
    </mc:Choice>
    <mc:Fallback xmlns="">
      <p:transition spd="slow" advTm="44488"/>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528" y="1609915"/>
            <a:ext cx="7315200" cy="4772025"/>
          </a:xfrm>
          <a:prstGeom prst="rect">
            <a:avLst/>
          </a:prstGeom>
        </p:spPr>
      </p:pic>
      <p:sp>
        <p:nvSpPr>
          <p:cNvPr id="9" name="Rectangle 8"/>
          <p:cNvSpPr/>
          <p:nvPr/>
        </p:nvSpPr>
        <p:spPr>
          <a:xfrm>
            <a:off x="184229" y="2446987"/>
            <a:ext cx="5202257" cy="2554545"/>
          </a:xfrm>
          <a:prstGeom prst="rect">
            <a:avLst/>
          </a:prstGeom>
        </p:spPr>
        <p:txBody>
          <a:bodyPr wrap="square">
            <a:spAutoFit/>
          </a:bodyPr>
          <a:lstStyle/>
          <a:p>
            <a:pPr marL="565150" indent="-565150">
              <a:spcAft>
                <a:spcPts val="1200"/>
              </a:spcAft>
              <a:buBlip>
                <a:blip r:embed="rId4"/>
              </a:buBlip>
            </a:pPr>
            <a:r>
              <a:rPr lang="en-US" sz="2000" b="1" dirty="0">
                <a:solidFill>
                  <a:schemeClr val="tx2"/>
                </a:solidFill>
                <a:latin typeface="Montserrat" panose="00000500000000000000" pitchFamily="2" charset="0"/>
              </a:rPr>
              <a:t>The </a:t>
            </a:r>
            <a:r>
              <a:rPr lang="en-US" sz="2000" b="1" dirty="0" smtClean="0">
                <a:solidFill>
                  <a:schemeClr val="tx2"/>
                </a:solidFill>
                <a:latin typeface="Montserrat" panose="00000500000000000000" pitchFamily="2" charset="0"/>
              </a:rPr>
              <a:t>EIM-IRMS</a:t>
            </a:r>
            <a:r>
              <a:rPr lang="sr-Latn-RS" sz="2000" b="1" baseline="30000" dirty="0" smtClean="0">
                <a:solidFill>
                  <a:schemeClr val="tx2"/>
                </a:solidFill>
                <a:latin typeface="Montserrat" panose="00000500000000000000" pitchFamily="2" charset="0"/>
              </a:rPr>
              <a:t>TM</a:t>
            </a:r>
            <a:r>
              <a:rPr lang="en-US" sz="2000" b="1" dirty="0" smtClean="0">
                <a:solidFill>
                  <a:schemeClr val="tx2"/>
                </a:solidFill>
                <a:latin typeface="Montserrat" panose="00000500000000000000" pitchFamily="2" charset="0"/>
              </a:rPr>
              <a:t> </a:t>
            </a:r>
            <a:r>
              <a:rPr lang="en-US" sz="2000" b="1" dirty="0">
                <a:solidFill>
                  <a:schemeClr val="tx2"/>
                </a:solidFill>
                <a:latin typeface="Montserrat" panose="00000500000000000000" pitchFamily="2" charset="0"/>
              </a:rPr>
              <a:t>method showed incredible linearity to the standard addition of invert sugar syrup from sugar beet and thus became the </a:t>
            </a:r>
            <a:r>
              <a:rPr lang="en-US" sz="2000" b="1" u="sng" dirty="0">
                <a:solidFill>
                  <a:srgbClr val="FF0000"/>
                </a:solidFill>
                <a:latin typeface="Montserrat" panose="00000500000000000000" pitchFamily="2" charset="0"/>
              </a:rPr>
              <a:t>ONLY METHOD IN THE WORLD WHICH HAS THE POSSIBILITY OF DETECTING THIS SUGAR SYRUP IN HONEY!</a:t>
            </a:r>
          </a:p>
        </p:txBody>
      </p:sp>
      <p:sp>
        <p:nvSpPr>
          <p:cNvPr id="10" name="TextBox 9"/>
          <p:cNvSpPr txBox="1"/>
          <p:nvPr/>
        </p:nvSpPr>
        <p:spPr>
          <a:xfrm>
            <a:off x="3145337" y="1008783"/>
            <a:ext cx="7332942" cy="584775"/>
          </a:xfrm>
          <a:prstGeom prst="rect">
            <a:avLst/>
          </a:prstGeom>
          <a:noFill/>
        </p:spPr>
        <p:txBody>
          <a:bodyPr wrap="square" rtlCol="0">
            <a:spAutoFit/>
          </a:bodyPr>
          <a:lstStyle/>
          <a:p>
            <a:pPr algn="ctr"/>
            <a:r>
              <a:rPr lang="en-US" sz="1600" b="1" dirty="0">
                <a:solidFill>
                  <a:schemeClr val="tx2"/>
                </a:solidFill>
                <a:latin typeface="Montserrat" panose="00000500000000000000" pitchFamily="2" charset="0"/>
              </a:rPr>
              <a:t>DETERMINATION OF LINEARITY - STANDARD ADDITION OF INVERTED SUGAR SYRUP FROM SUGAR BEET TO HONEY</a:t>
            </a:r>
            <a:endParaRPr lang="sr-Latn-RS" sz="1600" b="1" dirty="0" smtClean="0">
              <a:solidFill>
                <a:schemeClr val="tx2"/>
              </a:solidFill>
              <a:latin typeface="Montserrat" panose="00000500000000000000" pitchFamily="2" charset="0"/>
            </a:endParaRPr>
          </a:p>
        </p:txBody>
      </p:sp>
      <p:sp>
        <p:nvSpPr>
          <p:cNvPr id="11"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41</a:t>
            </a:fld>
            <a:endParaRPr lang="en-US"/>
          </a:p>
        </p:txBody>
      </p:sp>
    </p:spTree>
    <p:extLst>
      <p:ext uri="{BB962C8B-B14F-4D97-AF65-F5344CB8AC3E}">
        <p14:creationId xmlns:p14="http://schemas.microsoft.com/office/powerpoint/2010/main" val="3668649318"/>
      </p:ext>
    </p:extLst>
  </p:cSld>
  <p:clrMapOvr>
    <a:masterClrMapping/>
  </p:clrMapOvr>
  <mc:AlternateContent xmlns:mc="http://schemas.openxmlformats.org/markup-compatibility/2006" xmlns:p14="http://schemas.microsoft.com/office/powerpoint/2010/main">
    <mc:Choice Requires="p14">
      <p:transition spd="slow" p14:dur="2000" advTm="23785"/>
    </mc:Choice>
    <mc:Fallback xmlns="">
      <p:transition spd="slow" advTm="23785"/>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3458" b="3702"/>
          <a:stretch/>
        </p:blipFill>
        <p:spPr>
          <a:xfrm>
            <a:off x="7534657" y="1573735"/>
            <a:ext cx="4657344" cy="3411599"/>
          </a:xfrm>
          <a:prstGeom prst="rect">
            <a:avLst/>
          </a:prstGeom>
        </p:spPr>
      </p:pic>
      <p:sp>
        <p:nvSpPr>
          <p:cNvPr id="5" name="Rectangle 4"/>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sp>
        <p:nvSpPr>
          <p:cNvPr id="9" name="Rectangle 8"/>
          <p:cNvSpPr/>
          <p:nvPr/>
        </p:nvSpPr>
        <p:spPr>
          <a:xfrm>
            <a:off x="0" y="1490805"/>
            <a:ext cx="7717536" cy="3570208"/>
          </a:xfrm>
          <a:prstGeom prst="rect">
            <a:avLst/>
          </a:prstGeom>
        </p:spPr>
        <p:txBody>
          <a:bodyPr wrap="square">
            <a:spAutoFit/>
          </a:bodyPr>
          <a:lstStyle/>
          <a:p>
            <a:pPr marL="565150" indent="-565150">
              <a:spcAft>
                <a:spcPts val="1200"/>
              </a:spcAft>
              <a:buBlip>
                <a:blip r:embed="rId4"/>
              </a:buBlip>
            </a:pPr>
            <a:r>
              <a:rPr lang="en-US" sz="1800" dirty="0">
                <a:solidFill>
                  <a:schemeClr val="tx2"/>
                </a:solidFill>
                <a:latin typeface="Montserrat" panose="00000500000000000000" pitchFamily="2" charset="0"/>
              </a:rPr>
              <a:t>As part of the </a:t>
            </a:r>
            <a:r>
              <a:rPr lang="en-US" sz="1800" dirty="0" err="1">
                <a:solidFill>
                  <a:schemeClr val="tx2"/>
                </a:solidFill>
                <a:latin typeface="Montserrat" panose="00000500000000000000" pitchFamily="2" charset="0"/>
              </a:rPr>
              <a:t>SuchAQuality</a:t>
            </a:r>
            <a:r>
              <a:rPr lang="en-US" sz="1800" dirty="0">
                <a:solidFill>
                  <a:schemeClr val="tx2"/>
                </a:solidFill>
                <a:latin typeface="Montserrat" panose="00000500000000000000" pitchFamily="2" charset="0"/>
              </a:rPr>
              <a:t> HORIZON project, a study with bee feeding and detection of bee feeding in South Africa was also done</a:t>
            </a:r>
            <a:r>
              <a:rPr lang="en-US" sz="1800" dirty="0" smtClean="0">
                <a:solidFill>
                  <a:schemeClr val="tx2"/>
                </a:solidFill>
                <a:latin typeface="Montserrat" panose="00000500000000000000" pitchFamily="2" charset="0"/>
              </a:rPr>
              <a:t>.</a:t>
            </a:r>
            <a:endParaRPr lang="sr-Latn-RS" sz="1800" dirty="0" smtClean="0">
              <a:solidFill>
                <a:schemeClr val="tx2"/>
              </a:solidFill>
              <a:latin typeface="Montserrat" panose="00000500000000000000" pitchFamily="2" charset="0"/>
            </a:endParaRPr>
          </a:p>
          <a:p>
            <a:pPr marL="565150" indent="-565150">
              <a:spcAft>
                <a:spcPts val="1200"/>
              </a:spcAft>
              <a:buBlip>
                <a:blip r:embed="rId4"/>
              </a:buBlip>
            </a:pPr>
            <a:r>
              <a:rPr lang="en-US" sz="1800" b="1" dirty="0">
                <a:solidFill>
                  <a:schemeClr val="tx2"/>
                </a:solidFill>
                <a:latin typeface="Montserrat" panose="00000500000000000000" pitchFamily="2" charset="0"/>
              </a:rPr>
              <a:t>Supplementation was added to the bees in the hives at the beginning of the season, while in the second part of the season, after the previous extraction and towards the end of the season (August), collected honey was again extracted, but this time without supplementation. The beehives were arranged in the same location, the honey collected from a group of different types of plants (small bushes) that bloom and produce honey throughout the season under the group name Fynbos.</a:t>
            </a:r>
          </a:p>
        </p:txBody>
      </p:sp>
      <p:sp>
        <p:nvSpPr>
          <p:cNvPr id="10" name="TextBox 9"/>
          <p:cNvSpPr txBox="1"/>
          <p:nvPr/>
        </p:nvSpPr>
        <p:spPr>
          <a:xfrm>
            <a:off x="2594634" y="1046107"/>
            <a:ext cx="7975260" cy="400110"/>
          </a:xfrm>
          <a:prstGeom prst="rect">
            <a:avLst/>
          </a:prstGeom>
          <a:noFill/>
        </p:spPr>
        <p:txBody>
          <a:bodyPr wrap="none" rtlCol="0">
            <a:spAutoFit/>
          </a:bodyPr>
          <a:lstStyle/>
          <a:p>
            <a:pPr algn="ctr"/>
            <a:r>
              <a:rPr lang="en-US" sz="2000" b="1" dirty="0">
                <a:solidFill>
                  <a:schemeClr val="tx2"/>
                </a:solidFill>
                <a:latin typeface="Montserrat" panose="00000500000000000000" pitchFamily="2" charset="0"/>
              </a:rPr>
              <a:t>DETECTION OF BEE FEEDING - REPUBLIC OF SOUTH AFRICA</a:t>
            </a:r>
            <a:endParaRPr lang="sr-Latn-RS" sz="2000" b="1" dirty="0" smtClean="0">
              <a:solidFill>
                <a:schemeClr val="tx2"/>
              </a:solidFill>
              <a:latin typeface="Montserrat" panose="00000500000000000000" pitchFamily="2"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967" y="5065775"/>
            <a:ext cx="1549372" cy="1721523"/>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6"/>
          <a:srcRect l="49519" t="-313"/>
          <a:stretch/>
        </p:blipFill>
        <p:spPr>
          <a:xfrm>
            <a:off x="4215094" y="5095964"/>
            <a:ext cx="1509281" cy="1687037"/>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91254" y="5065775"/>
            <a:ext cx="1565021" cy="1721524"/>
          </a:xfrm>
          <a:prstGeom prst="rect">
            <a:avLst/>
          </a:prstGeom>
          <a:effectLst>
            <a:outerShdw blurRad="50800" dist="38100" dir="2700000" algn="tl" rotWithShape="0">
              <a:prstClr val="black">
                <a:alpha val="40000"/>
              </a:prstClr>
            </a:outerShdw>
          </a:effectLst>
        </p:spPr>
      </p:pic>
      <p:sp>
        <p:nvSpPr>
          <p:cNvPr id="3" name="Rectangle 2"/>
          <p:cNvSpPr/>
          <p:nvPr/>
        </p:nvSpPr>
        <p:spPr>
          <a:xfrm>
            <a:off x="3990204" y="4761635"/>
            <a:ext cx="1699504" cy="369332"/>
          </a:xfrm>
          <a:prstGeom prst="rect">
            <a:avLst/>
          </a:prstGeom>
        </p:spPr>
        <p:txBody>
          <a:bodyPr wrap="none">
            <a:spAutoFit/>
          </a:bodyPr>
          <a:lstStyle/>
          <a:p>
            <a:r>
              <a:rPr lang="sr-Latn-RS" b="1" dirty="0">
                <a:solidFill>
                  <a:schemeClr val="bg1"/>
                </a:solidFill>
                <a:latin typeface="Montserrat" panose="00000500000000000000" pitchFamily="2" charset="0"/>
              </a:rPr>
              <a:t>Mike AllSopp</a:t>
            </a:r>
            <a:endParaRPr lang="en-US" b="1" dirty="0">
              <a:solidFill>
                <a:schemeClr val="bg1"/>
              </a:solidFill>
            </a:endParaRPr>
          </a:p>
        </p:txBody>
      </p:sp>
      <p:sp>
        <p:nvSpPr>
          <p:cNvPr id="13" name="Footer Placeholder 3"/>
          <p:cNvSpPr txBox="1">
            <a:spLocks noGrp="1"/>
          </p:cNvSpPr>
          <p:nvPr/>
        </p:nvSpPr>
        <p:spPr bwMode="auto">
          <a:xfrm>
            <a:off x="5926667" y="6173401"/>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8"/>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14" name="Slide Number Placeholder 13"/>
          <p:cNvSpPr>
            <a:spLocks noGrp="1"/>
          </p:cNvSpPr>
          <p:nvPr>
            <p:ph type="sldNum" sz="quarter" idx="12"/>
          </p:nvPr>
        </p:nvSpPr>
        <p:spPr/>
        <p:txBody>
          <a:bodyPr/>
          <a:lstStyle/>
          <a:p>
            <a:pPr>
              <a:defRPr/>
            </a:pPr>
            <a:fld id="{5661F60B-72C9-9F4B-883C-8D4C8F6FC08D}" type="slidenum">
              <a:rPr lang="en-US" smtClean="0"/>
              <a:pPr>
                <a:defRPr/>
              </a:pPr>
              <a:t>42</a:t>
            </a:fld>
            <a:endParaRPr lang="en-US"/>
          </a:p>
        </p:txBody>
      </p:sp>
    </p:spTree>
    <p:extLst>
      <p:ext uri="{BB962C8B-B14F-4D97-AF65-F5344CB8AC3E}">
        <p14:creationId xmlns:p14="http://schemas.microsoft.com/office/powerpoint/2010/main" val="3777457482"/>
      </p:ext>
    </p:extLst>
  </p:cSld>
  <p:clrMapOvr>
    <a:masterClrMapping/>
  </p:clrMapOvr>
  <mc:AlternateContent xmlns:mc="http://schemas.openxmlformats.org/markup-compatibility/2006" xmlns:p14="http://schemas.microsoft.com/office/powerpoint/2010/main">
    <mc:Choice Requires="p14">
      <p:transition spd="slow" p14:dur="2000" advTm="42352"/>
    </mc:Choice>
    <mc:Fallback xmlns="">
      <p:transition spd="slow" advTm="42352"/>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pic>
        <p:nvPicPr>
          <p:cNvPr id="10" name="Picture 9"/>
          <p:cNvPicPr>
            <a:picLocks noChangeAspect="1"/>
          </p:cNvPicPr>
          <p:nvPr/>
        </p:nvPicPr>
        <p:blipFill>
          <a:blip r:embed="rId3"/>
          <a:stretch>
            <a:fillRect/>
          </a:stretch>
        </p:blipFill>
        <p:spPr>
          <a:xfrm>
            <a:off x="5145932" y="1611010"/>
            <a:ext cx="6961228" cy="3661296"/>
          </a:xfrm>
          <a:prstGeom prst="rect">
            <a:avLst/>
          </a:prstGeom>
          <a:effectLst>
            <a:outerShdw blurRad="50800" dist="38100" dir="2700000" algn="tl" rotWithShape="0">
              <a:prstClr val="black">
                <a:alpha val="40000"/>
              </a:prstClr>
            </a:outerShdw>
          </a:effectLst>
        </p:spPr>
      </p:pic>
      <p:sp>
        <p:nvSpPr>
          <p:cNvPr id="11" name="Rectangle 10"/>
          <p:cNvSpPr/>
          <p:nvPr/>
        </p:nvSpPr>
        <p:spPr>
          <a:xfrm>
            <a:off x="182734" y="1494742"/>
            <a:ext cx="4855610" cy="4862870"/>
          </a:xfrm>
          <a:prstGeom prst="rect">
            <a:avLst/>
          </a:prstGeom>
        </p:spPr>
        <p:txBody>
          <a:bodyPr wrap="square">
            <a:spAutoFit/>
          </a:bodyPr>
          <a:lstStyle/>
          <a:p>
            <a:pPr marL="565150" indent="-565150">
              <a:spcAft>
                <a:spcPts val="1200"/>
              </a:spcAft>
              <a:buBlip>
                <a:blip r:embed="rId4"/>
              </a:buBlip>
            </a:pPr>
            <a:r>
              <a:rPr lang="en-US" sz="2000" dirty="0">
                <a:solidFill>
                  <a:schemeClr val="tx2"/>
                </a:solidFill>
                <a:latin typeface="Montserrat" panose="00000500000000000000" pitchFamily="2" charset="0"/>
              </a:rPr>
              <a:t>Another study of bee feeding was also carried out as part of the TUBITAK project, which we have with the Turkish Institute from the city of ORDU for honey research and METU from </a:t>
            </a:r>
            <a:r>
              <a:rPr lang="en-US" sz="2000" dirty="0" smtClean="0">
                <a:solidFill>
                  <a:schemeClr val="tx2"/>
                </a:solidFill>
                <a:latin typeface="Montserrat" panose="00000500000000000000" pitchFamily="2" charset="0"/>
              </a:rPr>
              <a:t>Ankara</a:t>
            </a:r>
            <a:r>
              <a:rPr lang="sr-Latn-RS" sz="2000" dirty="0" smtClean="0">
                <a:solidFill>
                  <a:schemeClr val="tx2"/>
                </a:solidFill>
                <a:latin typeface="Montserrat" panose="00000500000000000000" pitchFamily="2" charset="0"/>
              </a:rPr>
              <a:t>, Turkey</a:t>
            </a:r>
            <a:r>
              <a:rPr lang="en-US" sz="2000" dirty="0" smtClean="0">
                <a:solidFill>
                  <a:schemeClr val="tx2"/>
                </a:solidFill>
                <a:latin typeface="Montserrat" panose="00000500000000000000" pitchFamily="2" charset="0"/>
              </a:rPr>
              <a:t>.</a:t>
            </a:r>
            <a:endParaRPr lang="en-US" sz="2000" dirty="0">
              <a:solidFill>
                <a:schemeClr val="tx2"/>
              </a:solidFill>
              <a:latin typeface="Montserrat" panose="00000500000000000000" pitchFamily="2" charset="0"/>
            </a:endParaRPr>
          </a:p>
          <a:p>
            <a:pPr marL="565150" indent="-565150">
              <a:spcAft>
                <a:spcPts val="1200"/>
              </a:spcAft>
              <a:buBlip>
                <a:blip r:embed="rId4"/>
              </a:buBlip>
            </a:pPr>
            <a:r>
              <a:rPr lang="en-US" sz="2000" dirty="0">
                <a:solidFill>
                  <a:schemeClr val="tx2"/>
                </a:solidFill>
                <a:latin typeface="Montserrat" panose="00000500000000000000" pitchFamily="2" charset="0"/>
              </a:rPr>
              <a:t>Supplementation was done with different types of sugar syrups such as low, medium and high adulteration. EIM-IRMS in correlation with δ</a:t>
            </a:r>
            <a:r>
              <a:rPr lang="en-US" sz="2000" baseline="30000" dirty="0">
                <a:solidFill>
                  <a:schemeClr val="tx2"/>
                </a:solidFill>
                <a:latin typeface="Montserrat" panose="00000500000000000000" pitchFamily="2" charset="0"/>
              </a:rPr>
              <a:t>13</a:t>
            </a:r>
            <a:r>
              <a:rPr lang="en-US" sz="2000" dirty="0">
                <a:solidFill>
                  <a:schemeClr val="tx2"/>
                </a:solidFill>
                <a:latin typeface="Montserrat" panose="00000500000000000000" pitchFamily="2" charset="0"/>
              </a:rPr>
              <a:t>C values from honey and honey proteins detected all adulterated honey samples!</a:t>
            </a:r>
            <a:endParaRPr lang="en-US" sz="2000" b="1" dirty="0">
              <a:solidFill>
                <a:schemeClr val="tx2"/>
              </a:solidFill>
              <a:latin typeface="Montserrat" panose="00000500000000000000" pitchFamily="2" charset="0"/>
            </a:endParaRPr>
          </a:p>
        </p:txBody>
      </p:sp>
      <p:sp>
        <p:nvSpPr>
          <p:cNvPr id="8" name="TextBox 7"/>
          <p:cNvSpPr txBox="1"/>
          <p:nvPr/>
        </p:nvSpPr>
        <p:spPr>
          <a:xfrm>
            <a:off x="1393794" y="1142073"/>
            <a:ext cx="10520039" cy="338554"/>
          </a:xfrm>
          <a:prstGeom prst="rect">
            <a:avLst/>
          </a:prstGeom>
          <a:noFill/>
        </p:spPr>
        <p:txBody>
          <a:bodyPr wrap="square" rtlCol="0">
            <a:spAutoFit/>
          </a:bodyPr>
          <a:lstStyle/>
          <a:p>
            <a:pPr algn="ctr"/>
            <a:r>
              <a:rPr lang="en-US" sz="1600" b="1" dirty="0">
                <a:solidFill>
                  <a:schemeClr val="tx2"/>
                </a:solidFill>
                <a:latin typeface="Montserrat" panose="00000500000000000000" pitchFamily="2" charset="0"/>
              </a:rPr>
              <a:t>TUBITAK PROJECT TURKEY &amp; </a:t>
            </a:r>
            <a:r>
              <a:rPr lang="en-US" sz="1600" b="1" dirty="0" err="1">
                <a:solidFill>
                  <a:schemeClr val="tx2"/>
                </a:solidFill>
                <a:latin typeface="Montserrat" panose="00000500000000000000" pitchFamily="2" charset="0"/>
              </a:rPr>
              <a:t>SuchAQuality</a:t>
            </a:r>
            <a:r>
              <a:rPr lang="en-US" sz="1600" b="1" dirty="0">
                <a:solidFill>
                  <a:schemeClr val="tx2"/>
                </a:solidFill>
                <a:latin typeface="Montserrat" panose="00000500000000000000" pitchFamily="2" charset="0"/>
              </a:rPr>
              <a:t> HORIZON PROJECT - BEE FEEDING DETECTION - TURKEY</a:t>
            </a:r>
            <a:endParaRPr lang="sr-Latn-RS" sz="1600" b="1" dirty="0" smtClean="0">
              <a:solidFill>
                <a:schemeClr val="tx2"/>
              </a:solidFill>
              <a:latin typeface="Montserrat" panose="00000500000000000000" pitchFamily="2"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5923" y="5335571"/>
            <a:ext cx="1353758" cy="149414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7519" y="5335571"/>
            <a:ext cx="1349231" cy="1494148"/>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39038" y="5335571"/>
            <a:ext cx="1358316" cy="1494148"/>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8997" y="5335571"/>
            <a:ext cx="1367525" cy="1494148"/>
          </a:xfrm>
          <a:prstGeom prst="rect">
            <a:avLst/>
          </a:prstGeom>
          <a:effectLst>
            <a:outerShdw blurRad="50800" dist="38100" dir="2700000" algn="tl" rotWithShape="0">
              <a:prstClr val="black">
                <a:alpha val="40000"/>
              </a:prstClr>
            </a:outerShdw>
          </a:effectLst>
        </p:spPr>
      </p:pic>
      <p:sp>
        <p:nvSpPr>
          <p:cNvPr id="13" name="Footer Placeholder 3"/>
          <p:cNvSpPr txBox="1">
            <a:spLocks noGrp="1"/>
          </p:cNvSpPr>
          <p:nvPr/>
        </p:nvSpPr>
        <p:spPr bwMode="auto">
          <a:xfrm>
            <a:off x="1612120" y="6220119"/>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9"/>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14" name="Slide Number Placeholder 13"/>
          <p:cNvSpPr>
            <a:spLocks noGrp="1"/>
          </p:cNvSpPr>
          <p:nvPr>
            <p:ph type="sldNum" sz="quarter" idx="12"/>
          </p:nvPr>
        </p:nvSpPr>
        <p:spPr/>
        <p:txBody>
          <a:bodyPr/>
          <a:lstStyle/>
          <a:p>
            <a:pPr>
              <a:defRPr/>
            </a:pPr>
            <a:fld id="{5661F60B-72C9-9F4B-883C-8D4C8F6FC08D}" type="slidenum">
              <a:rPr lang="en-US" smtClean="0"/>
              <a:pPr>
                <a:defRPr/>
              </a:pPr>
              <a:t>43</a:t>
            </a:fld>
            <a:endParaRPr lang="en-US"/>
          </a:p>
        </p:txBody>
      </p:sp>
    </p:spTree>
    <p:extLst>
      <p:ext uri="{BB962C8B-B14F-4D97-AF65-F5344CB8AC3E}">
        <p14:creationId xmlns:p14="http://schemas.microsoft.com/office/powerpoint/2010/main" val="3094089505"/>
      </p:ext>
    </p:extLst>
  </p:cSld>
  <p:clrMapOvr>
    <a:masterClrMapping/>
  </p:clrMapOvr>
  <mc:AlternateContent xmlns:mc="http://schemas.openxmlformats.org/markup-compatibility/2006" xmlns:p14="http://schemas.microsoft.com/office/powerpoint/2010/main">
    <mc:Choice Requires="p14">
      <p:transition spd="slow" p14:dur="2000" advTm="51580"/>
    </mc:Choice>
    <mc:Fallback xmlns="">
      <p:transition spd="slow" advTm="5158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1" name="Rectangle 10"/>
          <p:cNvSpPr/>
          <p:nvPr/>
        </p:nvSpPr>
        <p:spPr>
          <a:xfrm>
            <a:off x="117708" y="1508019"/>
            <a:ext cx="6226362" cy="5170646"/>
          </a:xfrm>
          <a:prstGeom prst="rect">
            <a:avLst/>
          </a:prstGeom>
        </p:spPr>
        <p:txBody>
          <a:bodyPr wrap="square">
            <a:spAutoFit/>
          </a:bodyPr>
          <a:lstStyle/>
          <a:p>
            <a:pPr marL="565150" indent="-565150">
              <a:spcAft>
                <a:spcPts val="1200"/>
              </a:spcAft>
              <a:buBlip>
                <a:blip r:embed="rId3"/>
              </a:buBlip>
            </a:pPr>
            <a:r>
              <a:rPr lang="en-US" sz="1500" dirty="0">
                <a:solidFill>
                  <a:schemeClr val="tx2"/>
                </a:solidFill>
                <a:latin typeface="Montserrat" panose="00000500000000000000" pitchFamily="2" charset="0"/>
              </a:rPr>
              <a:t>The EIM-IRMS method is also able to determine the presence of foreign linear oligosaccharides that are not naturally present in honey.</a:t>
            </a:r>
          </a:p>
          <a:p>
            <a:pPr marL="565150" indent="-565150">
              <a:spcAft>
                <a:spcPts val="1200"/>
              </a:spcAft>
              <a:buBlip>
                <a:blip r:embed="rId3"/>
              </a:buBlip>
            </a:pPr>
            <a:r>
              <a:rPr lang="en-US" sz="1500" dirty="0">
                <a:solidFill>
                  <a:schemeClr val="tx2"/>
                </a:solidFill>
                <a:latin typeface="Montserrat" panose="00000500000000000000" pitchFamily="2" charset="0"/>
              </a:rPr>
              <a:t>Linear oligosaccharides are formed as by-products of hydrolysis in the process of producing sugar syrups from starchy raw materials such as corn, wheat, potatoes, barley, rice, grain, etc.</a:t>
            </a:r>
          </a:p>
          <a:p>
            <a:pPr marL="565150" indent="-565150">
              <a:spcAft>
                <a:spcPts val="1200"/>
              </a:spcAft>
              <a:buBlip>
                <a:blip r:embed="rId3"/>
              </a:buBlip>
            </a:pPr>
            <a:r>
              <a:rPr lang="en-US" sz="1500" dirty="0">
                <a:solidFill>
                  <a:schemeClr val="tx2"/>
                </a:solidFill>
                <a:latin typeface="Montserrat" panose="00000500000000000000" pitchFamily="2" charset="0"/>
              </a:rPr>
              <a:t>As such, and unlike the natural cyclic oligosaccharides that are naturally present in honey, they are hydrolyzed by </a:t>
            </a:r>
            <a:r>
              <a:rPr lang="en-US" sz="1500" dirty="0" smtClean="0">
                <a:solidFill>
                  <a:schemeClr val="tx2"/>
                </a:solidFill>
                <a:latin typeface="Montserrat" panose="00000500000000000000" pitchFamily="2" charset="0"/>
              </a:rPr>
              <a:t>enzymes </a:t>
            </a:r>
            <a:r>
              <a:rPr lang="en-US" sz="1500" dirty="0">
                <a:solidFill>
                  <a:schemeClr val="tx2"/>
                </a:solidFill>
                <a:latin typeface="Montserrat" panose="00000500000000000000" pitchFamily="2" charset="0"/>
              </a:rPr>
              <a:t>to the final fermentable sugars – glucose, maltose.</a:t>
            </a:r>
          </a:p>
          <a:p>
            <a:pPr marL="565150" indent="-565150">
              <a:spcAft>
                <a:spcPts val="1200"/>
              </a:spcAft>
              <a:buBlip>
                <a:blip r:embed="rId3"/>
              </a:buBlip>
            </a:pPr>
            <a:r>
              <a:rPr lang="en-US" sz="1500" dirty="0">
                <a:solidFill>
                  <a:schemeClr val="tx2"/>
                </a:solidFill>
                <a:latin typeface="Montserrat" panose="00000500000000000000" pitchFamily="2" charset="0"/>
              </a:rPr>
              <a:t>By adding enzymes before the beginning of alcoholic fermentation during the preparation of the honey sample, and before alcoholic fermentation, if these higher sugars and ultimate </a:t>
            </a:r>
            <a:r>
              <a:rPr lang="en-US" sz="1500" dirty="0" err="1">
                <a:solidFill>
                  <a:schemeClr val="tx2"/>
                </a:solidFill>
                <a:latin typeface="Montserrat" panose="00000500000000000000" pitchFamily="2" charset="0"/>
              </a:rPr>
              <a:t>dextrins</a:t>
            </a:r>
            <a:r>
              <a:rPr lang="en-US" sz="1500" dirty="0">
                <a:solidFill>
                  <a:schemeClr val="tx2"/>
                </a:solidFill>
                <a:latin typeface="Montserrat" panose="00000500000000000000" pitchFamily="2" charset="0"/>
              </a:rPr>
              <a:t> are present, they will be hydrolyzed and then converted into ethanol. A difference of more than 2.5 ‰ (expanded measurement uncertainty) in the </a:t>
            </a:r>
            <a:r>
              <a:rPr lang="el-GR" sz="1500" dirty="0" smtClean="0">
                <a:solidFill>
                  <a:schemeClr val="tx2"/>
                </a:solidFill>
                <a:latin typeface="Times New Roman" panose="02020603050405020304" pitchFamily="18" charset="0"/>
                <a:cs typeface="Times New Roman" panose="02020603050405020304" pitchFamily="18" charset="0"/>
              </a:rPr>
              <a:t>δ</a:t>
            </a:r>
            <a:r>
              <a:rPr lang="en-US" sz="1500" dirty="0" err="1" smtClean="0">
                <a:solidFill>
                  <a:schemeClr val="tx2"/>
                </a:solidFill>
                <a:latin typeface="Montserrat" panose="00000500000000000000" pitchFamily="2" charset="0"/>
              </a:rPr>
              <a:t>Dn</a:t>
            </a:r>
            <a:r>
              <a:rPr lang="en-US" sz="1500" dirty="0" smtClean="0">
                <a:solidFill>
                  <a:schemeClr val="tx2"/>
                </a:solidFill>
                <a:latin typeface="Montserrat" panose="00000500000000000000" pitchFamily="2" charset="0"/>
              </a:rPr>
              <a:t> </a:t>
            </a:r>
            <a:r>
              <a:rPr lang="en-US" sz="1500" dirty="0">
                <a:solidFill>
                  <a:schemeClr val="tx2"/>
                </a:solidFill>
                <a:latin typeface="Montserrat" panose="00000500000000000000" pitchFamily="2" charset="0"/>
              </a:rPr>
              <a:t>value between an untreated and an enzyme-treated sample will indicate the presence of extraneous linear oligosaccharides in the honey.</a:t>
            </a:r>
            <a:endParaRPr lang="en-US" sz="1500" b="1" dirty="0">
              <a:solidFill>
                <a:schemeClr val="tx2"/>
              </a:solidFill>
              <a:latin typeface="Montserrat" panose="00000500000000000000" pitchFamily="2" charset="0"/>
            </a:endParaRPr>
          </a:p>
        </p:txBody>
      </p:sp>
      <p:sp>
        <p:nvSpPr>
          <p:cNvPr id="13" name="TextBox 12"/>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sp>
        <p:nvSpPr>
          <p:cNvPr id="14" name="TextBox 13"/>
          <p:cNvSpPr txBox="1"/>
          <p:nvPr/>
        </p:nvSpPr>
        <p:spPr>
          <a:xfrm>
            <a:off x="2431819" y="962132"/>
            <a:ext cx="8522322" cy="584775"/>
          </a:xfrm>
          <a:prstGeom prst="rect">
            <a:avLst/>
          </a:prstGeom>
          <a:noFill/>
        </p:spPr>
        <p:txBody>
          <a:bodyPr wrap="square" rtlCol="0">
            <a:spAutoFit/>
          </a:bodyPr>
          <a:lstStyle/>
          <a:p>
            <a:pPr algn="ctr"/>
            <a:r>
              <a:rPr lang="en-US" sz="1600" b="1" u="sng" dirty="0">
                <a:solidFill>
                  <a:schemeClr val="tx2"/>
                </a:solidFill>
                <a:latin typeface="Montserrat" panose="00000500000000000000" pitchFamily="2" charset="0"/>
              </a:rPr>
              <a:t>DETECTION OF THE PRESENCE OF FOREIGN LINEAR OLIGOSACCHARIDES </a:t>
            </a:r>
            <a:r>
              <a:rPr lang="sr-Latn-RS" sz="1600" b="1" u="sng" dirty="0" smtClean="0">
                <a:solidFill>
                  <a:schemeClr val="tx2"/>
                </a:solidFill>
                <a:latin typeface="Montserrat" panose="00000500000000000000" pitchFamily="2" charset="0"/>
              </a:rPr>
              <a:t>ORIGINATING FROM STARCHY RAW MATERIALS </a:t>
            </a:r>
            <a:r>
              <a:rPr lang="en-US" sz="1600" b="1" u="sng" dirty="0" smtClean="0">
                <a:solidFill>
                  <a:schemeClr val="tx2"/>
                </a:solidFill>
                <a:latin typeface="Montserrat" panose="00000500000000000000" pitchFamily="2" charset="0"/>
              </a:rPr>
              <a:t>IN </a:t>
            </a:r>
            <a:r>
              <a:rPr lang="en-US" sz="1600" b="1" u="sng" dirty="0">
                <a:solidFill>
                  <a:schemeClr val="tx2"/>
                </a:solidFill>
                <a:latin typeface="Montserrat" panose="00000500000000000000" pitchFamily="2" charset="0"/>
              </a:rPr>
              <a:t>HONEY</a:t>
            </a:r>
            <a:endParaRPr lang="sr-Latn-RS" sz="1600" b="1" u="sng" dirty="0" smtClean="0">
              <a:solidFill>
                <a:schemeClr val="tx2"/>
              </a:solidFill>
              <a:latin typeface="Montserrat" panose="00000500000000000000" pitchFamily="2" charset="0"/>
            </a:endParaRPr>
          </a:p>
        </p:txBody>
      </p:sp>
      <p:sp>
        <p:nvSpPr>
          <p:cNvPr id="15" name="Footer Placeholder 3"/>
          <p:cNvSpPr txBox="1">
            <a:spLocks noGrp="1"/>
          </p:cNvSpPr>
          <p:nvPr/>
        </p:nvSpPr>
        <p:spPr bwMode="auto">
          <a:xfrm>
            <a:off x="5598194"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44</a:t>
            </a:fld>
            <a:endParaRPr lang="en-US"/>
          </a:p>
        </p:txBody>
      </p:sp>
      <p:pic>
        <p:nvPicPr>
          <p:cNvPr id="4" name="Picture 3"/>
          <p:cNvPicPr>
            <a:picLocks noChangeAspect="1"/>
          </p:cNvPicPr>
          <p:nvPr/>
        </p:nvPicPr>
        <p:blipFill>
          <a:blip r:embed="rId5"/>
          <a:stretch>
            <a:fillRect/>
          </a:stretch>
        </p:blipFill>
        <p:spPr>
          <a:xfrm>
            <a:off x="6344070" y="1591314"/>
            <a:ext cx="5582793" cy="4593046"/>
          </a:xfrm>
          <a:prstGeom prst="rect">
            <a:avLst/>
          </a:prstGeom>
        </p:spPr>
      </p:pic>
    </p:spTree>
    <p:extLst>
      <p:ext uri="{BB962C8B-B14F-4D97-AF65-F5344CB8AC3E}">
        <p14:creationId xmlns:p14="http://schemas.microsoft.com/office/powerpoint/2010/main" val="3507837388"/>
      </p:ext>
    </p:extLst>
  </p:cSld>
  <p:clrMapOvr>
    <a:masterClrMapping/>
  </p:clrMapOvr>
  <mc:AlternateContent xmlns:mc="http://schemas.openxmlformats.org/markup-compatibility/2006" xmlns:p14="http://schemas.microsoft.com/office/powerpoint/2010/main">
    <mc:Choice Requires="p14">
      <p:transition spd="slow" p14:dur="2000" advTm="66107"/>
    </mc:Choice>
    <mc:Fallback xmlns="">
      <p:transition spd="slow" advTm="66107"/>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sp>
        <p:nvSpPr>
          <p:cNvPr id="10" name="TextBox 9"/>
          <p:cNvSpPr txBox="1"/>
          <p:nvPr/>
        </p:nvSpPr>
        <p:spPr>
          <a:xfrm>
            <a:off x="1243491" y="1137547"/>
            <a:ext cx="9705019" cy="707886"/>
          </a:xfrm>
          <a:prstGeom prst="rect">
            <a:avLst/>
          </a:prstGeom>
          <a:noFill/>
        </p:spPr>
        <p:txBody>
          <a:bodyPr wrap="square" rtlCol="0">
            <a:spAutoFit/>
          </a:bodyPr>
          <a:lstStyle/>
          <a:p>
            <a:pPr algn="ctr"/>
            <a:r>
              <a:rPr lang="en-US" sz="2000" b="1" u="sng" dirty="0">
                <a:solidFill>
                  <a:schemeClr val="tx2"/>
                </a:solidFill>
                <a:latin typeface="Montserrat" panose="00000500000000000000" pitchFamily="2" charset="0"/>
              </a:rPr>
              <a:t>CORRELATION δ</a:t>
            </a:r>
            <a:r>
              <a:rPr lang="en-US" sz="2000" b="1" u="sng" baseline="30000" dirty="0">
                <a:solidFill>
                  <a:schemeClr val="tx2"/>
                </a:solidFill>
                <a:latin typeface="Montserrat" panose="00000500000000000000" pitchFamily="2" charset="0"/>
              </a:rPr>
              <a:t>18</a:t>
            </a:r>
            <a:r>
              <a:rPr lang="en-US" sz="2000" b="1" u="sng" dirty="0">
                <a:solidFill>
                  <a:schemeClr val="tx2"/>
                </a:solidFill>
                <a:latin typeface="Montserrat" panose="00000500000000000000" pitchFamily="2" charset="0"/>
              </a:rPr>
              <a:t>O FROM QUANTITATIVELY SEPARATED WATER FROM HONEY AND </a:t>
            </a:r>
            <a:r>
              <a:rPr lang="en-US" sz="2000" b="1" u="sng" dirty="0" err="1">
                <a:solidFill>
                  <a:schemeClr val="tx2"/>
                </a:solidFill>
                <a:latin typeface="Montserrat" panose="00000500000000000000" pitchFamily="2" charset="0"/>
              </a:rPr>
              <a:t>δDn</a:t>
            </a:r>
            <a:r>
              <a:rPr lang="en-US" sz="2000" b="1" u="sng" baseline="-25000" dirty="0" err="1">
                <a:solidFill>
                  <a:schemeClr val="tx2"/>
                </a:solidFill>
                <a:latin typeface="Montserrat" panose="00000500000000000000" pitchFamily="2" charset="0"/>
              </a:rPr>
              <a:t>I</a:t>
            </a:r>
            <a:r>
              <a:rPr lang="en-US" sz="2000" b="1" u="sng" dirty="0">
                <a:solidFill>
                  <a:schemeClr val="tx2"/>
                </a:solidFill>
                <a:latin typeface="Montserrat" panose="00000500000000000000" pitchFamily="2" charset="0"/>
              </a:rPr>
              <a:t> VALUES OF ETHANOL FROM FERMENTED HONEY</a:t>
            </a:r>
            <a:endParaRPr lang="sr-Latn-RS" sz="2000" b="1" u="sng" dirty="0" smtClean="0">
              <a:solidFill>
                <a:schemeClr val="tx2"/>
              </a:solidFill>
              <a:latin typeface="Montserrat" panose="00000500000000000000" pitchFamily="2" charset="0"/>
            </a:endParaRPr>
          </a:p>
        </p:txBody>
      </p:sp>
      <p:sp>
        <p:nvSpPr>
          <p:cNvPr id="11" name="Rectangle 10"/>
          <p:cNvSpPr/>
          <p:nvPr/>
        </p:nvSpPr>
        <p:spPr>
          <a:xfrm>
            <a:off x="119574" y="2150565"/>
            <a:ext cx="4708458" cy="3170099"/>
          </a:xfrm>
          <a:prstGeom prst="rect">
            <a:avLst/>
          </a:prstGeom>
        </p:spPr>
        <p:txBody>
          <a:bodyPr wrap="square">
            <a:spAutoFit/>
          </a:bodyPr>
          <a:lstStyle/>
          <a:p>
            <a:pPr marL="565150" indent="-565150">
              <a:spcAft>
                <a:spcPts val="1200"/>
              </a:spcAft>
              <a:buBlip>
                <a:blip r:embed="rId3"/>
              </a:buBlip>
            </a:pPr>
            <a:r>
              <a:rPr lang="en-US" sz="1500" dirty="0">
                <a:solidFill>
                  <a:schemeClr val="tx2"/>
                </a:solidFill>
                <a:latin typeface="Montserrat" panose="00000500000000000000" pitchFamily="2" charset="0"/>
              </a:rPr>
              <a:t>Honey contains up to </a:t>
            </a:r>
            <a:r>
              <a:rPr lang="en-US" sz="1500" dirty="0" smtClean="0">
                <a:solidFill>
                  <a:schemeClr val="tx2"/>
                </a:solidFill>
                <a:latin typeface="Montserrat" panose="00000500000000000000" pitchFamily="2" charset="0"/>
              </a:rPr>
              <a:t>20</a:t>
            </a:r>
            <a:r>
              <a:rPr lang="sr-Latn-RS" sz="1500" dirty="0" smtClean="0">
                <a:solidFill>
                  <a:schemeClr val="tx2"/>
                </a:solidFill>
                <a:latin typeface="Montserrat" panose="00000500000000000000" pitchFamily="2" charset="0"/>
              </a:rPr>
              <a:t> </a:t>
            </a:r>
            <a:r>
              <a:rPr lang="en-US" sz="1500" dirty="0" smtClean="0">
                <a:solidFill>
                  <a:schemeClr val="tx2"/>
                </a:solidFill>
                <a:latin typeface="Montserrat" panose="00000500000000000000" pitchFamily="2" charset="0"/>
              </a:rPr>
              <a:t>% </a:t>
            </a:r>
            <a:r>
              <a:rPr lang="en-US" sz="1500" dirty="0">
                <a:solidFill>
                  <a:schemeClr val="tx2"/>
                </a:solidFill>
                <a:latin typeface="Montserrat" panose="00000500000000000000" pitchFamily="2" charset="0"/>
              </a:rPr>
              <a:t>water. Isotopically speaking, this water does not have the same profile as the water used to make sugar syrups.</a:t>
            </a:r>
          </a:p>
          <a:p>
            <a:pPr marL="565150" indent="-565150">
              <a:spcAft>
                <a:spcPts val="1200"/>
              </a:spcAft>
              <a:buBlip>
                <a:blip r:embed="rId3"/>
              </a:buBlip>
            </a:pPr>
            <a:r>
              <a:rPr lang="en-US" sz="1500" dirty="0">
                <a:solidFill>
                  <a:schemeClr val="tx2"/>
                </a:solidFill>
                <a:latin typeface="Montserrat" panose="00000500000000000000" pitchFamily="2" charset="0"/>
              </a:rPr>
              <a:t>In general, waters from all sugar syrups have much more negative δ</a:t>
            </a:r>
            <a:r>
              <a:rPr lang="en-US" sz="1500" baseline="30000" dirty="0">
                <a:solidFill>
                  <a:schemeClr val="tx2"/>
                </a:solidFill>
                <a:latin typeface="Montserrat" panose="00000500000000000000" pitchFamily="2" charset="0"/>
              </a:rPr>
              <a:t>18</a:t>
            </a:r>
            <a:r>
              <a:rPr lang="en-US" sz="1500" dirty="0">
                <a:solidFill>
                  <a:schemeClr val="tx2"/>
                </a:solidFill>
                <a:latin typeface="Montserrat" panose="00000500000000000000" pitchFamily="2" charset="0"/>
              </a:rPr>
              <a:t>O values compared to real honey.</a:t>
            </a:r>
          </a:p>
          <a:p>
            <a:pPr marL="565150" indent="-565150">
              <a:spcAft>
                <a:spcPts val="1200"/>
              </a:spcAft>
              <a:buBlip>
                <a:blip r:embed="rId3"/>
              </a:buBlip>
            </a:pPr>
            <a:r>
              <a:rPr lang="en-US" sz="1500" dirty="0">
                <a:solidFill>
                  <a:schemeClr val="tx2"/>
                </a:solidFill>
                <a:latin typeface="Montserrat" panose="00000500000000000000" pitchFamily="2" charset="0"/>
              </a:rPr>
              <a:t>Correlation of δ</a:t>
            </a:r>
            <a:r>
              <a:rPr lang="en-US" sz="1500" baseline="30000" dirty="0">
                <a:solidFill>
                  <a:schemeClr val="tx2"/>
                </a:solidFill>
                <a:latin typeface="Montserrat" panose="00000500000000000000" pitchFamily="2" charset="0"/>
              </a:rPr>
              <a:t>18</a:t>
            </a:r>
            <a:r>
              <a:rPr lang="en-US" sz="1500" dirty="0">
                <a:solidFill>
                  <a:schemeClr val="tx2"/>
                </a:solidFill>
                <a:latin typeface="Montserrat" panose="00000500000000000000" pitchFamily="2" charset="0"/>
              </a:rPr>
              <a:t>O from quantitatively separated honey water with </a:t>
            </a:r>
            <a:r>
              <a:rPr lang="el-GR" sz="1500" dirty="0" smtClean="0">
                <a:solidFill>
                  <a:schemeClr val="tx2"/>
                </a:solidFill>
                <a:latin typeface="Times New Roman" panose="02020603050405020304" pitchFamily="18" charset="0"/>
                <a:cs typeface="Times New Roman" panose="02020603050405020304" pitchFamily="18" charset="0"/>
              </a:rPr>
              <a:t>δ</a:t>
            </a:r>
            <a:r>
              <a:rPr lang="en-US" sz="1500" dirty="0" err="1" smtClean="0">
                <a:solidFill>
                  <a:schemeClr val="tx2"/>
                </a:solidFill>
                <a:latin typeface="Montserrat" panose="00000500000000000000" pitchFamily="2" charset="0"/>
              </a:rPr>
              <a:t>Dn</a:t>
            </a:r>
            <a:r>
              <a:rPr lang="en-US" sz="1500" baseline="-25000" dirty="0" err="1" smtClean="0">
                <a:solidFill>
                  <a:schemeClr val="tx2"/>
                </a:solidFill>
                <a:latin typeface="Montserrat" panose="00000500000000000000" pitchFamily="2" charset="0"/>
              </a:rPr>
              <a:t>I</a:t>
            </a:r>
            <a:r>
              <a:rPr lang="en-US" sz="1500" dirty="0" smtClean="0">
                <a:solidFill>
                  <a:schemeClr val="tx2"/>
                </a:solidFill>
                <a:latin typeface="Montserrat" panose="00000500000000000000" pitchFamily="2" charset="0"/>
              </a:rPr>
              <a:t> </a:t>
            </a:r>
            <a:r>
              <a:rPr lang="en-US" sz="1500" dirty="0">
                <a:solidFill>
                  <a:schemeClr val="tx2"/>
                </a:solidFill>
                <a:latin typeface="Montserrat" panose="00000500000000000000" pitchFamily="2" charset="0"/>
              </a:rPr>
              <a:t>value from ethanol from fermented honey provides additional confirmation of the presence of sugar syrup in honey.</a:t>
            </a:r>
            <a:endParaRPr lang="sr-Latn-RS" sz="1500" dirty="0" smtClean="0">
              <a:solidFill>
                <a:schemeClr val="tx2"/>
              </a:solidFill>
              <a:latin typeface="Montserrat" panose="00000500000000000000" pitchFamily="2" charset="0"/>
            </a:endParaRPr>
          </a:p>
        </p:txBody>
      </p:sp>
      <p:sp>
        <p:nvSpPr>
          <p:cNvPr id="12"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45</a:t>
            </a:fld>
            <a:endParaRPr lang="en-US"/>
          </a:p>
        </p:txBody>
      </p:sp>
      <p:pic>
        <p:nvPicPr>
          <p:cNvPr id="8" name="Picture 7"/>
          <p:cNvPicPr>
            <a:picLocks noChangeAspect="1"/>
          </p:cNvPicPr>
          <p:nvPr/>
        </p:nvPicPr>
        <p:blipFill>
          <a:blip r:embed="rId5"/>
          <a:stretch>
            <a:fillRect/>
          </a:stretch>
        </p:blipFill>
        <p:spPr>
          <a:xfrm>
            <a:off x="4957652" y="1926166"/>
            <a:ext cx="6943946" cy="3920068"/>
          </a:xfrm>
          <a:prstGeom prst="rect">
            <a:avLst/>
          </a:prstGeom>
        </p:spPr>
      </p:pic>
    </p:spTree>
    <p:extLst>
      <p:ext uri="{BB962C8B-B14F-4D97-AF65-F5344CB8AC3E}">
        <p14:creationId xmlns:p14="http://schemas.microsoft.com/office/powerpoint/2010/main" val="2899760820"/>
      </p:ext>
    </p:extLst>
  </p:cSld>
  <p:clrMapOvr>
    <a:masterClrMapping/>
  </p:clrMapOvr>
  <mc:AlternateContent xmlns:mc="http://schemas.openxmlformats.org/markup-compatibility/2006" xmlns:p14="http://schemas.microsoft.com/office/powerpoint/2010/main">
    <mc:Choice Requires="p14">
      <p:transition spd="slow" p14:dur="2000" advTm="42648"/>
    </mc:Choice>
    <mc:Fallback xmlns="">
      <p:transition spd="slow" advTm="42648"/>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267" t="39956" r="9033" b="20400"/>
          <a:stretch/>
        </p:blipFill>
        <p:spPr>
          <a:xfrm>
            <a:off x="365760" y="1783080"/>
            <a:ext cx="11466576" cy="4078224"/>
          </a:xfrm>
          <a:prstGeom prst="rect">
            <a:avLst/>
          </a:prstGeom>
          <a:effectLst>
            <a:outerShdw blurRad="50800" dist="38100" dir="2700000" algn="tl" rotWithShape="0">
              <a:prstClr val="black">
                <a:alpha val="40000"/>
              </a:prstClr>
            </a:outerShdw>
          </a:effectLst>
        </p:spPr>
      </p:pic>
      <p:sp>
        <p:nvSpPr>
          <p:cNvPr id="3" name="Rectangle 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sp>
        <p:nvSpPr>
          <p:cNvPr id="8" name="Rectangle 7"/>
          <p:cNvSpPr/>
          <p:nvPr/>
        </p:nvSpPr>
        <p:spPr>
          <a:xfrm>
            <a:off x="563297" y="5881547"/>
            <a:ext cx="10573512" cy="307777"/>
          </a:xfrm>
          <a:prstGeom prst="rect">
            <a:avLst/>
          </a:prstGeom>
        </p:spPr>
        <p:txBody>
          <a:bodyPr wrap="square">
            <a:spAutoFit/>
          </a:bodyPr>
          <a:lstStyle/>
          <a:p>
            <a:pPr>
              <a:spcAft>
                <a:spcPts val="1200"/>
              </a:spcAft>
            </a:pPr>
            <a:r>
              <a:rPr lang="sr-Latn-RS" sz="1400" i="1" dirty="0" smtClean="0">
                <a:solidFill>
                  <a:schemeClr val="tx2"/>
                </a:solidFill>
                <a:latin typeface="Montserrat" panose="00000500000000000000" pitchFamily="2" charset="0"/>
              </a:rPr>
              <a:t>Source: Eurofins GmbH presentation: firewall_Authenticity: Honey_natural_or_articifial</a:t>
            </a:r>
            <a:endParaRPr lang="en-US" sz="1400" i="1" dirty="0">
              <a:solidFill>
                <a:schemeClr val="tx2"/>
              </a:solidFill>
              <a:latin typeface="Montserrat" panose="00000500000000000000" pitchFamily="2" charset="0"/>
            </a:endParaRPr>
          </a:p>
        </p:txBody>
      </p:sp>
      <p:sp>
        <p:nvSpPr>
          <p:cNvPr id="9" name="TextBox 8"/>
          <p:cNvSpPr txBox="1"/>
          <p:nvPr/>
        </p:nvSpPr>
        <p:spPr>
          <a:xfrm>
            <a:off x="1831253" y="1243222"/>
            <a:ext cx="9433993" cy="400110"/>
          </a:xfrm>
          <a:prstGeom prst="rect">
            <a:avLst/>
          </a:prstGeom>
          <a:noFill/>
        </p:spPr>
        <p:txBody>
          <a:bodyPr wrap="none" rtlCol="0">
            <a:spAutoFit/>
          </a:bodyPr>
          <a:lstStyle/>
          <a:p>
            <a:pPr algn="ctr"/>
            <a:r>
              <a:rPr lang="en-US" sz="2000" b="1" dirty="0">
                <a:solidFill>
                  <a:schemeClr val="tx2"/>
                </a:solidFill>
                <a:latin typeface="Montserrat" panose="00000500000000000000" pitchFamily="2" charset="0"/>
              </a:rPr>
              <a:t>METHODS IN THE WORLD USED TO TEST THE AUTHENTICITY OF HONEY</a:t>
            </a:r>
            <a:endParaRPr lang="sr-Latn-RS" sz="2000" b="1" dirty="0" smtClean="0">
              <a:solidFill>
                <a:schemeClr val="tx2"/>
              </a:solidFill>
              <a:latin typeface="Montserrat" panose="00000500000000000000" pitchFamily="2" charset="0"/>
            </a:endParaRPr>
          </a:p>
        </p:txBody>
      </p:sp>
      <p:sp>
        <p:nvSpPr>
          <p:cNvPr id="10"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46</a:t>
            </a:fld>
            <a:endParaRPr lang="en-US"/>
          </a:p>
        </p:txBody>
      </p:sp>
    </p:spTree>
    <p:extLst>
      <p:ext uri="{BB962C8B-B14F-4D97-AF65-F5344CB8AC3E}">
        <p14:creationId xmlns:p14="http://schemas.microsoft.com/office/powerpoint/2010/main" val="2283879340"/>
      </p:ext>
    </p:extLst>
  </p:cSld>
  <p:clrMapOvr>
    <a:masterClrMapping/>
  </p:clrMapOvr>
  <mc:AlternateContent xmlns:mc="http://schemas.openxmlformats.org/markup-compatibility/2006" xmlns:p14="http://schemas.microsoft.com/office/powerpoint/2010/main">
    <mc:Choice Requires="p14">
      <p:transition spd="slow" p14:dur="2000" advTm="6815"/>
    </mc:Choice>
    <mc:Fallback xmlns="">
      <p:transition spd="slow" advTm="6815"/>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sp>
        <p:nvSpPr>
          <p:cNvPr id="8" name="TextBox 7"/>
          <p:cNvSpPr txBox="1"/>
          <p:nvPr/>
        </p:nvSpPr>
        <p:spPr>
          <a:xfrm>
            <a:off x="1802121" y="1018675"/>
            <a:ext cx="8969511" cy="646331"/>
          </a:xfrm>
          <a:prstGeom prst="rect">
            <a:avLst/>
          </a:prstGeom>
          <a:noFill/>
        </p:spPr>
        <p:txBody>
          <a:bodyPr wrap="square" rtlCol="0">
            <a:spAutoFit/>
          </a:bodyPr>
          <a:lstStyle/>
          <a:p>
            <a:pPr algn="ctr"/>
            <a:r>
              <a:rPr lang="en-US" sz="1800" b="1" dirty="0">
                <a:solidFill>
                  <a:schemeClr val="tx2"/>
                </a:solidFill>
                <a:latin typeface="Montserrat" panose="00000500000000000000" pitchFamily="2" charset="0"/>
              </a:rPr>
              <a:t>A COMPARATIVE STUDY BETWEEN EIM-IRMS AND OTHER METHODS FOR TESTING THE AUTHENTICITY OF HONEY FROM 2 GERMAN LABORATORIES</a:t>
            </a:r>
            <a:endParaRPr lang="sr-Latn-RS" sz="1800" b="1" dirty="0" smtClean="0">
              <a:solidFill>
                <a:schemeClr val="tx2"/>
              </a:solidFill>
              <a:latin typeface="Montserrat" panose="00000500000000000000" pitchFamily="2" charset="0"/>
            </a:endParaRPr>
          </a:p>
        </p:txBody>
      </p:sp>
      <p:sp>
        <p:nvSpPr>
          <p:cNvPr id="15" name="TextBox 14"/>
          <p:cNvSpPr txBox="1"/>
          <p:nvPr/>
        </p:nvSpPr>
        <p:spPr>
          <a:xfrm>
            <a:off x="430306" y="1765373"/>
            <a:ext cx="11139653" cy="646331"/>
          </a:xfrm>
          <a:prstGeom prst="rect">
            <a:avLst/>
          </a:prstGeom>
          <a:noFill/>
        </p:spPr>
        <p:txBody>
          <a:bodyPr wrap="square" rtlCol="0">
            <a:spAutoFit/>
          </a:bodyPr>
          <a:lstStyle/>
          <a:p>
            <a:pPr marL="395288" indent="-395288">
              <a:buBlip>
                <a:blip r:embed="rId3"/>
              </a:buBlip>
            </a:pPr>
            <a:r>
              <a:rPr lang="en-US" sz="1800" dirty="0">
                <a:latin typeface="Montserrat" panose="00000500000000000000" pitchFamily="2" charset="0"/>
              </a:rPr>
              <a:t>A comparative study was performed on 14 honey samples between the following sets of methods.</a:t>
            </a:r>
            <a:endParaRPr lang="sr-Latn-RS" sz="1800" dirty="0" smtClean="0">
              <a:latin typeface="Montserrat" panose="00000500000000000000" pitchFamily="2" charset="0"/>
            </a:endParaRPr>
          </a:p>
        </p:txBody>
      </p:sp>
      <p:graphicFrame>
        <p:nvGraphicFramePr>
          <p:cNvPr id="16" name="Table 15"/>
          <p:cNvGraphicFramePr>
            <a:graphicFrameLocks noGrp="1"/>
          </p:cNvGraphicFramePr>
          <p:nvPr>
            <p:extLst/>
          </p:nvPr>
        </p:nvGraphicFramePr>
        <p:xfrm>
          <a:off x="2353496" y="2448663"/>
          <a:ext cx="7485008" cy="2743200"/>
        </p:xfrm>
        <a:graphic>
          <a:graphicData uri="http://schemas.openxmlformats.org/drawingml/2006/table">
            <a:tbl>
              <a:tblPr firstRow="1" bandRow="1">
                <a:tableStyleId>{5940675A-B579-460E-94D1-54222C63F5DA}</a:tableStyleId>
              </a:tblPr>
              <a:tblGrid>
                <a:gridCol w="537451">
                  <a:extLst>
                    <a:ext uri="{9D8B030D-6E8A-4147-A177-3AD203B41FA5}">
                      <a16:colId xmlns:a16="http://schemas.microsoft.com/office/drawing/2014/main" val="1077823666"/>
                    </a:ext>
                  </a:extLst>
                </a:gridCol>
                <a:gridCol w="4920792">
                  <a:extLst>
                    <a:ext uri="{9D8B030D-6E8A-4147-A177-3AD203B41FA5}">
                      <a16:colId xmlns:a16="http://schemas.microsoft.com/office/drawing/2014/main" val="152736817"/>
                    </a:ext>
                  </a:extLst>
                </a:gridCol>
                <a:gridCol w="2026765">
                  <a:extLst>
                    <a:ext uri="{9D8B030D-6E8A-4147-A177-3AD203B41FA5}">
                      <a16:colId xmlns:a16="http://schemas.microsoft.com/office/drawing/2014/main" val="3021718954"/>
                    </a:ext>
                  </a:extLst>
                </a:gridCol>
              </a:tblGrid>
              <a:tr h="335064">
                <a:tc>
                  <a:txBody>
                    <a:bodyPr/>
                    <a:lstStyle/>
                    <a:p>
                      <a:pPr algn="ctr"/>
                      <a:r>
                        <a:rPr lang="sr-Latn-RS" sz="1800" b="0" i="0" u="none" strike="noStrike" kern="1200" baseline="0" dirty="0" smtClean="0">
                          <a:solidFill>
                            <a:schemeClr val="tx1"/>
                          </a:solidFill>
                          <a:latin typeface="+mn-lt"/>
                          <a:ea typeface="+mn-ea"/>
                          <a:cs typeface="+mn-cs"/>
                        </a:rPr>
                        <a:t>1.</a:t>
                      </a:r>
                      <a:endParaRPr lang="en-US" sz="1800" b="0" i="0" u="none" strike="noStrike" kern="1200" baseline="0" dirty="0" smtClean="0">
                        <a:solidFill>
                          <a:schemeClr val="tx1"/>
                        </a:solidFill>
                        <a:latin typeface="+mn-lt"/>
                        <a:ea typeface="+mn-ea"/>
                        <a:cs typeface="+mn-cs"/>
                      </a:endParaRP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chemeClr val="tx1"/>
                          </a:solidFill>
                          <a:latin typeface="+mn-lt"/>
                          <a:ea typeface="+mn-ea"/>
                          <a:cs typeface="+mn-cs"/>
                        </a:rPr>
                        <a:t>NMR profiling</a:t>
                      </a:r>
                      <a:endParaRPr lang="en-US" dirty="0" smtClean="0"/>
                    </a:p>
                  </a:txBody>
                  <a:tcPr>
                    <a:solidFill>
                      <a:schemeClr val="bg1"/>
                    </a:solidFill>
                  </a:tcPr>
                </a:tc>
                <a:tc rowSpan="3">
                  <a:txBody>
                    <a:bodyPr/>
                    <a:lstStyle/>
                    <a:p>
                      <a:pPr algn="ctr"/>
                      <a:r>
                        <a:rPr lang="sr-Latn-RS" dirty="0" smtClean="0"/>
                        <a:t>EIM-IRMS</a:t>
                      </a:r>
                      <a:endParaRPr lang="en-US" dirty="0"/>
                    </a:p>
                  </a:txBody>
                  <a:tcPr anchor="ctr">
                    <a:solidFill>
                      <a:schemeClr val="bg1"/>
                    </a:solidFill>
                  </a:tcPr>
                </a:tc>
                <a:extLst>
                  <a:ext uri="{0D108BD9-81ED-4DB2-BD59-A6C34878D82A}">
                    <a16:rowId xmlns:a16="http://schemas.microsoft.com/office/drawing/2014/main" val="4089093773"/>
                  </a:ext>
                </a:extLst>
              </a:tr>
              <a:tr h="286015">
                <a:tc>
                  <a:txBody>
                    <a:bodyPr/>
                    <a:lstStyle/>
                    <a:p>
                      <a:pPr algn="ctr"/>
                      <a:r>
                        <a:rPr lang="sr-Latn-RS" dirty="0" smtClean="0"/>
                        <a:t>2.</a:t>
                      </a:r>
                      <a:endParaRPr lang="en-US"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dirty="0" smtClean="0"/>
                        <a:t>LC-Orbitrap-HRMS</a:t>
                      </a:r>
                      <a:endParaRPr lang="en-US" dirty="0" smtClean="0"/>
                    </a:p>
                  </a:txBody>
                  <a:tcPr>
                    <a:solidFill>
                      <a:schemeClr val="bg1"/>
                    </a:solidFill>
                  </a:tcPr>
                </a:tc>
                <a:tc vMerge="1">
                  <a:txBody>
                    <a:bodyPr/>
                    <a:lstStyle/>
                    <a:p>
                      <a:endParaRPr lang="en-US" dirty="0"/>
                    </a:p>
                  </a:txBody>
                  <a:tcPr>
                    <a:solidFill>
                      <a:schemeClr val="bg1"/>
                    </a:solidFill>
                  </a:tcPr>
                </a:tc>
                <a:extLst>
                  <a:ext uri="{0D108BD9-81ED-4DB2-BD59-A6C34878D82A}">
                    <a16:rowId xmlns:a16="http://schemas.microsoft.com/office/drawing/2014/main" val="1030906034"/>
                  </a:ext>
                </a:extLst>
              </a:tr>
              <a:tr h="286015">
                <a:tc>
                  <a:txBody>
                    <a:bodyPr/>
                    <a:lstStyle/>
                    <a:p>
                      <a:pPr algn="ctr"/>
                      <a:r>
                        <a:rPr lang="sr-Latn-RS" dirty="0" smtClean="0"/>
                        <a:t>3.</a:t>
                      </a:r>
                      <a:endParaRPr lang="en-US"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Oligosaccharides in Honey (HPLC-ECD)</a:t>
                      </a:r>
                    </a:p>
                  </a:txBody>
                  <a:tcPr>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solidFill>
                      <a:schemeClr val="bg1"/>
                    </a:solidFill>
                  </a:tcPr>
                </a:tc>
                <a:extLst>
                  <a:ext uri="{0D108BD9-81ED-4DB2-BD59-A6C34878D82A}">
                    <a16:rowId xmlns:a16="http://schemas.microsoft.com/office/drawing/2014/main" val="994247526"/>
                  </a:ext>
                </a:extLst>
              </a:tr>
              <a:tr h="286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dirty="0" smtClean="0"/>
                        <a:t>4.</a:t>
                      </a:r>
                      <a:endParaRPr lang="en-US" dirty="0" smtClean="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13C-LC-IRMS (C4/C3-sugars), Honey</a:t>
                      </a:r>
                    </a:p>
                  </a:txBody>
                  <a:tcP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EA-IRMS </a:t>
                      </a:r>
                      <a:endParaRPr lang="sr-Latn-RS"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(AOAC 998.12)</a:t>
                      </a:r>
                    </a:p>
                  </a:txBody>
                  <a:tcPr anchor="ctr">
                    <a:solidFill>
                      <a:schemeClr val="bg1"/>
                    </a:solidFill>
                  </a:tcPr>
                </a:tc>
                <a:extLst>
                  <a:ext uri="{0D108BD9-81ED-4DB2-BD59-A6C34878D82A}">
                    <a16:rowId xmlns:a16="http://schemas.microsoft.com/office/drawing/2014/main" val="2702103595"/>
                  </a:ext>
                </a:extLst>
              </a:tr>
              <a:tr h="286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dirty="0" smtClean="0"/>
                        <a:t>5.</a:t>
                      </a:r>
                      <a:endParaRPr lang="en-US" dirty="0" smtClean="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EA-IRMS (AOAC 998.12)</a:t>
                      </a:r>
                    </a:p>
                  </a:txBody>
                  <a:tcPr>
                    <a:solidFill>
                      <a:schemeClr val="bg1"/>
                    </a:solidFill>
                  </a:tcPr>
                </a:tc>
                <a:tc vMerge="1">
                  <a:txBody>
                    <a:bodyPr/>
                    <a:lstStyle/>
                    <a:p>
                      <a:pPr algn="ctr"/>
                      <a:endParaRPr lang="en-US" dirty="0"/>
                    </a:p>
                  </a:txBody>
                  <a:tcPr anchor="ctr">
                    <a:solidFill>
                      <a:schemeClr val="bg1"/>
                    </a:solidFill>
                  </a:tcPr>
                </a:tc>
                <a:extLst>
                  <a:ext uri="{0D108BD9-81ED-4DB2-BD59-A6C34878D82A}">
                    <a16:rowId xmlns:a16="http://schemas.microsoft.com/office/drawing/2014/main" val="1544156729"/>
                  </a:ext>
                </a:extLst>
              </a:tr>
              <a:tr h="399176">
                <a:tc>
                  <a:txBody>
                    <a:bodyPr/>
                    <a:lstStyle/>
                    <a:p>
                      <a:pPr algn="ctr"/>
                      <a:r>
                        <a:rPr lang="sr-Latn-RS" dirty="0" smtClean="0"/>
                        <a:t>6.</a:t>
                      </a:r>
                      <a:endParaRPr lang="en-US"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β-</a:t>
                      </a:r>
                      <a:r>
                        <a:rPr lang="en-US" dirty="0" err="1" smtClean="0"/>
                        <a:t>Fructofuranosidase</a:t>
                      </a:r>
                      <a:r>
                        <a:rPr lang="en-US" dirty="0" smtClean="0"/>
                        <a:t> (honey-foreign </a:t>
                      </a:r>
                      <a:r>
                        <a:rPr lang="en-US" dirty="0" err="1" smtClean="0"/>
                        <a:t>invertase</a:t>
                      </a:r>
                      <a:r>
                        <a:rPr lang="en-US" dirty="0" smtClean="0"/>
                        <a:t>) Activity (honey-foreign </a:t>
                      </a:r>
                      <a:r>
                        <a:rPr lang="en-US" dirty="0" err="1" smtClean="0"/>
                        <a:t>invertase</a:t>
                      </a:r>
                      <a:r>
                        <a:rPr lang="en-US" dirty="0" smtClean="0"/>
                        <a:t>), HPLC-RI</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dirty="0" smtClean="0"/>
                        <a:t>Invertazni broj</a:t>
                      </a:r>
                      <a:endParaRPr lang="en-US" dirty="0" smtClean="0"/>
                    </a:p>
                  </a:txBody>
                  <a:tcPr anchor="ctr">
                    <a:solidFill>
                      <a:schemeClr val="bg1"/>
                    </a:solidFill>
                  </a:tcPr>
                </a:tc>
                <a:extLst>
                  <a:ext uri="{0D108BD9-81ED-4DB2-BD59-A6C34878D82A}">
                    <a16:rowId xmlns:a16="http://schemas.microsoft.com/office/drawing/2014/main" val="2912416204"/>
                  </a:ext>
                </a:extLst>
              </a:tr>
            </a:tbl>
          </a:graphicData>
        </a:graphic>
      </p:graphicFrame>
      <p:sp>
        <p:nvSpPr>
          <p:cNvPr id="19" name="TextBox 18"/>
          <p:cNvSpPr txBox="1"/>
          <p:nvPr/>
        </p:nvSpPr>
        <p:spPr>
          <a:xfrm>
            <a:off x="205635" y="5283748"/>
            <a:ext cx="11455322" cy="923330"/>
          </a:xfrm>
          <a:prstGeom prst="rect">
            <a:avLst/>
          </a:prstGeom>
          <a:noFill/>
        </p:spPr>
        <p:txBody>
          <a:bodyPr wrap="square" rtlCol="0">
            <a:spAutoFit/>
          </a:bodyPr>
          <a:lstStyle/>
          <a:p>
            <a:pPr marL="461963" indent="-461963">
              <a:buBlip>
                <a:blip r:embed="rId3"/>
              </a:buBlip>
            </a:pPr>
            <a:r>
              <a:rPr lang="en-US" sz="1800" dirty="0">
                <a:latin typeface="Montserrat" panose="00000500000000000000" pitchFamily="2" charset="0"/>
              </a:rPr>
              <a:t>Of the 14 comparatively tested honey samples, EIM-IRMS confirmed the authenticity of 11 samples (authentic/not authentic), while the presence of industrial </a:t>
            </a:r>
            <a:r>
              <a:rPr lang="en-US" sz="1800" dirty="0" err="1">
                <a:latin typeface="Montserrat" panose="00000500000000000000" pitchFamily="2" charset="0"/>
              </a:rPr>
              <a:t>invertase</a:t>
            </a:r>
            <a:r>
              <a:rPr lang="en-US" sz="1800" dirty="0">
                <a:latin typeface="Montserrat" panose="00000500000000000000" pitchFamily="2" charset="0"/>
              </a:rPr>
              <a:t> was detected in 3 samples, which was also confirmed by testing the </a:t>
            </a:r>
            <a:r>
              <a:rPr lang="en-US" sz="1800" dirty="0" err="1">
                <a:latin typeface="Montserrat" panose="00000500000000000000" pitchFamily="2" charset="0"/>
              </a:rPr>
              <a:t>invertase</a:t>
            </a:r>
            <a:r>
              <a:rPr lang="en-US" sz="1800" dirty="0">
                <a:latin typeface="Montserrat" panose="00000500000000000000" pitchFamily="2" charset="0"/>
              </a:rPr>
              <a:t> number.</a:t>
            </a:r>
            <a:endParaRPr lang="sr-Latn-RS" sz="1800" dirty="0" smtClean="0">
              <a:latin typeface="Montserrat" panose="00000500000000000000" pitchFamily="2" charset="0"/>
            </a:endParaRPr>
          </a:p>
        </p:txBody>
      </p:sp>
      <p:sp>
        <p:nvSpPr>
          <p:cNvPr id="10"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47</a:t>
            </a:fld>
            <a:endParaRPr lang="en-US"/>
          </a:p>
        </p:txBody>
      </p:sp>
    </p:spTree>
    <p:extLst>
      <p:ext uri="{BB962C8B-B14F-4D97-AF65-F5344CB8AC3E}">
        <p14:creationId xmlns:p14="http://schemas.microsoft.com/office/powerpoint/2010/main" val="40287099"/>
      </p:ext>
    </p:extLst>
  </p:cSld>
  <p:clrMapOvr>
    <a:masterClrMapping/>
  </p:clrMapOvr>
  <mc:AlternateContent xmlns:mc="http://schemas.openxmlformats.org/markup-compatibility/2006" xmlns:p14="http://schemas.microsoft.com/office/powerpoint/2010/main">
    <mc:Choice Requires="p14">
      <p:transition spd="slow" p14:dur="2000" advTm="13321"/>
    </mc:Choice>
    <mc:Fallback xmlns="">
      <p:transition spd="slow" advTm="13321"/>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237389" y="491371"/>
            <a:ext cx="8494633" cy="523220"/>
          </a:xfrm>
          <a:prstGeom prst="rect">
            <a:avLst/>
          </a:prstGeom>
          <a:noFill/>
        </p:spPr>
        <p:txBody>
          <a:bodyPr wrap="none" rtlCol="0">
            <a:spAutoFit/>
          </a:bodyPr>
          <a:lstStyle/>
          <a:p>
            <a:pPr algn="ctr"/>
            <a:r>
              <a:rPr lang="sr-Latn-RS" sz="2800" b="1" dirty="0">
                <a:solidFill>
                  <a:schemeClr val="bg1"/>
                </a:solidFill>
                <a:latin typeface="Montserrat" panose="00000500000000000000" pitchFamily="2" charset="0"/>
              </a:rPr>
              <a:t>EIM-IRMS</a:t>
            </a:r>
            <a:r>
              <a:rPr lang="sr-Latn-RS" sz="2800" b="1" baseline="30000" dirty="0">
                <a:solidFill>
                  <a:schemeClr val="bg1"/>
                </a:solidFill>
                <a:latin typeface="Montserrat" panose="00000500000000000000" pitchFamily="2" charset="0"/>
              </a:rPr>
              <a:t>TM</a:t>
            </a:r>
            <a:r>
              <a:rPr lang="sr-Latn-RS" sz="2800" b="1" dirty="0">
                <a:solidFill>
                  <a:schemeClr val="bg1"/>
                </a:solidFill>
                <a:latin typeface="Montserrat" panose="00000500000000000000" pitchFamily="2" charset="0"/>
              </a:rPr>
              <a:t> – HONEY AUTHENTICITY TESTING</a:t>
            </a:r>
          </a:p>
        </p:txBody>
      </p:sp>
      <p:sp>
        <p:nvSpPr>
          <p:cNvPr id="9" name="TextBox 8"/>
          <p:cNvSpPr txBox="1"/>
          <p:nvPr/>
        </p:nvSpPr>
        <p:spPr>
          <a:xfrm>
            <a:off x="1811547" y="1320333"/>
            <a:ext cx="8969511" cy="923330"/>
          </a:xfrm>
          <a:prstGeom prst="rect">
            <a:avLst/>
          </a:prstGeom>
          <a:noFill/>
        </p:spPr>
        <p:txBody>
          <a:bodyPr wrap="square" rtlCol="0">
            <a:spAutoFit/>
          </a:bodyPr>
          <a:lstStyle/>
          <a:p>
            <a:pPr algn="ctr"/>
            <a:r>
              <a:rPr lang="en-US" sz="1800" b="1" dirty="0">
                <a:solidFill>
                  <a:schemeClr val="tx2"/>
                </a:solidFill>
                <a:latin typeface="Montserrat" panose="00000500000000000000" pitchFamily="2" charset="0"/>
              </a:rPr>
              <a:t>A COMPARATIVE STUDY BETWEEN EIM-IRMS AND OTHER METHODS FOR TESTING THE AUTHENTICITY OF HONEY FROM A THIRD GERMAN LABORATORY</a:t>
            </a:r>
            <a:endParaRPr lang="sr-Latn-RS" sz="1800" b="1" dirty="0" smtClean="0">
              <a:solidFill>
                <a:schemeClr val="tx2"/>
              </a:solidFill>
              <a:latin typeface="Montserrat" panose="00000500000000000000" pitchFamily="2" charset="0"/>
            </a:endParaRPr>
          </a:p>
        </p:txBody>
      </p:sp>
      <p:sp>
        <p:nvSpPr>
          <p:cNvPr id="10" name="TextBox 9"/>
          <p:cNvSpPr txBox="1"/>
          <p:nvPr/>
        </p:nvSpPr>
        <p:spPr>
          <a:xfrm>
            <a:off x="365893" y="2225650"/>
            <a:ext cx="11411580" cy="646331"/>
          </a:xfrm>
          <a:prstGeom prst="rect">
            <a:avLst/>
          </a:prstGeom>
          <a:noFill/>
        </p:spPr>
        <p:txBody>
          <a:bodyPr wrap="square" rtlCol="0">
            <a:spAutoFit/>
          </a:bodyPr>
          <a:lstStyle/>
          <a:p>
            <a:pPr marL="395288" indent="-395288">
              <a:spcAft>
                <a:spcPts val="1200"/>
              </a:spcAft>
              <a:buBlip>
                <a:blip r:embed="rId3"/>
              </a:buBlip>
            </a:pPr>
            <a:r>
              <a:rPr lang="en-US" sz="1800" dirty="0">
                <a:latin typeface="Montserrat" panose="00000500000000000000" pitchFamily="2" charset="0"/>
              </a:rPr>
              <a:t>Another comparative study was done on 6 honey samples between the following sets of methods</a:t>
            </a:r>
            <a:r>
              <a:rPr lang="sr-Latn-RS" sz="1800" dirty="0" smtClean="0">
                <a:latin typeface="Montserrat" panose="00000500000000000000" pitchFamily="2" charset="0"/>
              </a:rPr>
              <a:t>.</a:t>
            </a:r>
          </a:p>
        </p:txBody>
      </p:sp>
      <p:graphicFrame>
        <p:nvGraphicFramePr>
          <p:cNvPr id="11" name="Table 10"/>
          <p:cNvGraphicFramePr>
            <a:graphicFrameLocks noGrp="1"/>
          </p:cNvGraphicFramePr>
          <p:nvPr>
            <p:extLst/>
          </p:nvPr>
        </p:nvGraphicFramePr>
        <p:xfrm>
          <a:off x="2073772" y="3196289"/>
          <a:ext cx="7485008" cy="1463040"/>
        </p:xfrm>
        <a:graphic>
          <a:graphicData uri="http://schemas.openxmlformats.org/drawingml/2006/table">
            <a:tbl>
              <a:tblPr firstRow="1" bandRow="1">
                <a:tableStyleId>{5940675A-B579-460E-94D1-54222C63F5DA}</a:tableStyleId>
              </a:tblPr>
              <a:tblGrid>
                <a:gridCol w="537451">
                  <a:extLst>
                    <a:ext uri="{9D8B030D-6E8A-4147-A177-3AD203B41FA5}">
                      <a16:colId xmlns:a16="http://schemas.microsoft.com/office/drawing/2014/main" val="1077823666"/>
                    </a:ext>
                  </a:extLst>
                </a:gridCol>
                <a:gridCol w="4920792">
                  <a:extLst>
                    <a:ext uri="{9D8B030D-6E8A-4147-A177-3AD203B41FA5}">
                      <a16:colId xmlns:a16="http://schemas.microsoft.com/office/drawing/2014/main" val="152736817"/>
                    </a:ext>
                  </a:extLst>
                </a:gridCol>
                <a:gridCol w="2026765">
                  <a:extLst>
                    <a:ext uri="{9D8B030D-6E8A-4147-A177-3AD203B41FA5}">
                      <a16:colId xmlns:a16="http://schemas.microsoft.com/office/drawing/2014/main" val="3021718954"/>
                    </a:ext>
                  </a:extLst>
                </a:gridCol>
              </a:tblGrid>
              <a:tr h="335064">
                <a:tc>
                  <a:txBody>
                    <a:bodyPr/>
                    <a:lstStyle/>
                    <a:p>
                      <a:pPr algn="ctr"/>
                      <a:r>
                        <a:rPr lang="sr-Latn-RS" sz="1800" b="0" i="0" u="none" strike="noStrike" kern="1200" baseline="0" dirty="0" smtClean="0">
                          <a:solidFill>
                            <a:schemeClr val="tx1"/>
                          </a:solidFill>
                          <a:latin typeface="+mn-lt"/>
                          <a:ea typeface="+mn-ea"/>
                          <a:cs typeface="+mn-cs"/>
                        </a:rPr>
                        <a:t>1.</a:t>
                      </a:r>
                      <a:endParaRPr lang="en-US" sz="1800" b="0" i="0" u="none" strike="noStrike" kern="1200" baseline="0" dirty="0" smtClean="0">
                        <a:solidFill>
                          <a:schemeClr val="tx1"/>
                        </a:solidFill>
                        <a:latin typeface="+mn-lt"/>
                        <a:ea typeface="+mn-ea"/>
                        <a:cs typeface="+mn-cs"/>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smtClean="0">
                          <a:solidFill>
                            <a:schemeClr val="tx1"/>
                          </a:solidFill>
                          <a:latin typeface="+mn-lt"/>
                          <a:ea typeface="+mn-ea"/>
                          <a:cs typeface="+mn-cs"/>
                        </a:rPr>
                        <a:t>NMR profiling</a:t>
                      </a:r>
                      <a:endParaRPr lang="en-US" dirty="0" smtClean="0"/>
                    </a:p>
                  </a:txBody>
                  <a:tcPr>
                    <a:solidFill>
                      <a:schemeClr val="bg1"/>
                    </a:solidFill>
                  </a:tcPr>
                </a:tc>
                <a:tc rowSpan="2">
                  <a:txBody>
                    <a:bodyPr/>
                    <a:lstStyle/>
                    <a:p>
                      <a:pPr algn="ctr"/>
                      <a:r>
                        <a:rPr lang="sr-Latn-RS" dirty="0" smtClean="0"/>
                        <a:t>EIM-IRMS</a:t>
                      </a:r>
                      <a:endParaRPr lang="en-US" dirty="0"/>
                    </a:p>
                  </a:txBody>
                  <a:tcPr anchor="ctr">
                    <a:solidFill>
                      <a:schemeClr val="bg1"/>
                    </a:solidFill>
                  </a:tcPr>
                </a:tc>
                <a:extLst>
                  <a:ext uri="{0D108BD9-81ED-4DB2-BD59-A6C34878D82A}">
                    <a16:rowId xmlns:a16="http://schemas.microsoft.com/office/drawing/2014/main" val="4089093773"/>
                  </a:ext>
                </a:extLst>
              </a:tr>
              <a:tr h="324703">
                <a:tc>
                  <a:txBody>
                    <a:bodyPr/>
                    <a:lstStyle/>
                    <a:p>
                      <a:pPr algn="ctr"/>
                      <a:r>
                        <a:rPr lang="sr-Latn-RS" dirty="0" smtClean="0"/>
                        <a:t>2.</a:t>
                      </a:r>
                      <a:endParaRPr lang="en-US" dirty="0"/>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r-Latn-RS" dirty="0" smtClean="0"/>
                        <a:t>LC-Orbitrap-HRMS</a:t>
                      </a:r>
                      <a:endParaRPr lang="en-US" dirty="0" smtClean="0"/>
                    </a:p>
                  </a:txBody>
                  <a:tcPr anchor="ctr">
                    <a:solidFill>
                      <a:schemeClr val="bg1"/>
                    </a:solidFill>
                  </a:tcPr>
                </a:tc>
                <a:tc vMerge="1">
                  <a:txBody>
                    <a:bodyPr/>
                    <a:lstStyle/>
                    <a:p>
                      <a:endParaRPr lang="en-US" dirty="0"/>
                    </a:p>
                  </a:txBody>
                  <a:tcPr>
                    <a:solidFill>
                      <a:schemeClr val="bg1"/>
                    </a:solidFill>
                  </a:tcPr>
                </a:tc>
                <a:extLst>
                  <a:ext uri="{0D108BD9-81ED-4DB2-BD59-A6C34878D82A}">
                    <a16:rowId xmlns:a16="http://schemas.microsoft.com/office/drawing/2014/main" val="1030906034"/>
                  </a:ext>
                </a:extLst>
              </a:tr>
              <a:tr h="286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dirty="0" smtClean="0"/>
                        <a:t>3.</a:t>
                      </a:r>
                      <a:endParaRPr lang="en-US" dirty="0" smtClean="0"/>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13C-LC-IRMS (C4/C3-sugars), Honey</a:t>
                      </a:r>
                    </a:p>
                  </a:txBody>
                  <a:tcPr>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EA-IRMS </a:t>
                      </a:r>
                      <a:endParaRPr lang="sr-Latn-RS"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(AOAC 998.12)</a:t>
                      </a:r>
                    </a:p>
                  </a:txBody>
                  <a:tcPr anchor="ctr">
                    <a:solidFill>
                      <a:schemeClr val="bg1"/>
                    </a:solidFill>
                  </a:tcPr>
                </a:tc>
                <a:extLst>
                  <a:ext uri="{0D108BD9-81ED-4DB2-BD59-A6C34878D82A}">
                    <a16:rowId xmlns:a16="http://schemas.microsoft.com/office/drawing/2014/main" val="2702103595"/>
                  </a:ext>
                </a:extLst>
              </a:tr>
              <a:tr h="286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dirty="0" smtClean="0"/>
                        <a:t>4.</a:t>
                      </a:r>
                      <a:endParaRPr lang="en-US" dirty="0" smtClean="0"/>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EA-IRMS (AOAC 998.12)</a:t>
                      </a:r>
                    </a:p>
                  </a:txBody>
                  <a:tcPr>
                    <a:solidFill>
                      <a:schemeClr val="bg1"/>
                    </a:solidFill>
                  </a:tcPr>
                </a:tc>
                <a:tc vMerge="1">
                  <a:txBody>
                    <a:bodyPr/>
                    <a:lstStyle/>
                    <a:p>
                      <a:pPr algn="ctr"/>
                      <a:endParaRPr lang="en-US" dirty="0"/>
                    </a:p>
                  </a:txBody>
                  <a:tcPr anchor="ctr">
                    <a:solidFill>
                      <a:schemeClr val="bg1"/>
                    </a:solidFill>
                  </a:tcPr>
                </a:tc>
                <a:extLst>
                  <a:ext uri="{0D108BD9-81ED-4DB2-BD59-A6C34878D82A}">
                    <a16:rowId xmlns:a16="http://schemas.microsoft.com/office/drawing/2014/main" val="1544156729"/>
                  </a:ext>
                </a:extLst>
              </a:tr>
            </a:tbl>
          </a:graphicData>
        </a:graphic>
      </p:graphicFrame>
      <p:sp>
        <p:nvSpPr>
          <p:cNvPr id="12" name="TextBox 11"/>
          <p:cNvSpPr txBox="1"/>
          <p:nvPr/>
        </p:nvSpPr>
        <p:spPr>
          <a:xfrm>
            <a:off x="375620" y="5014650"/>
            <a:ext cx="10814298" cy="646331"/>
          </a:xfrm>
          <a:prstGeom prst="rect">
            <a:avLst/>
          </a:prstGeom>
          <a:noFill/>
        </p:spPr>
        <p:txBody>
          <a:bodyPr wrap="square" rtlCol="0">
            <a:spAutoFit/>
          </a:bodyPr>
          <a:lstStyle/>
          <a:p>
            <a:pPr marL="461963" indent="-461963">
              <a:buBlip>
                <a:blip r:embed="rId3"/>
              </a:buBlip>
            </a:pPr>
            <a:r>
              <a:rPr lang="en-US" sz="1800" dirty="0">
                <a:latin typeface="Montserrat" panose="00000500000000000000" pitchFamily="2" charset="0"/>
              </a:rPr>
              <a:t>Out of 6 comparatively tested honey samples, EIM-IRMS confirmed the authenticity of the samples (authentic/not authentic).</a:t>
            </a:r>
            <a:endParaRPr lang="sr-Latn-RS" sz="1800" dirty="0" smtClean="0">
              <a:latin typeface="Montserrat" panose="00000500000000000000" pitchFamily="2" charset="0"/>
            </a:endParaRPr>
          </a:p>
        </p:txBody>
      </p:sp>
      <p:sp>
        <p:nvSpPr>
          <p:cNvPr id="13"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4"/>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5661F60B-72C9-9F4B-883C-8D4C8F6FC08D}" type="slidenum">
              <a:rPr lang="en-US" smtClean="0"/>
              <a:pPr>
                <a:defRPr/>
              </a:pPr>
              <a:t>48</a:t>
            </a:fld>
            <a:endParaRPr lang="en-US"/>
          </a:p>
        </p:txBody>
      </p:sp>
    </p:spTree>
    <p:extLst>
      <p:ext uri="{BB962C8B-B14F-4D97-AF65-F5344CB8AC3E}">
        <p14:creationId xmlns:p14="http://schemas.microsoft.com/office/powerpoint/2010/main" val="1055475619"/>
      </p:ext>
    </p:extLst>
  </p:cSld>
  <p:clrMapOvr>
    <a:masterClrMapping/>
  </p:clrMapOvr>
  <mc:AlternateContent xmlns:mc="http://schemas.openxmlformats.org/markup-compatibility/2006" xmlns:p14="http://schemas.microsoft.com/office/powerpoint/2010/main">
    <mc:Choice Requires="p14">
      <p:transition spd="slow" p14:dur="2000" advTm="19918"/>
    </mc:Choice>
    <mc:Fallback xmlns="">
      <p:transition spd="slow" advTm="19918"/>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524000" y="2061370"/>
            <a:ext cx="9144000" cy="573087"/>
          </a:xfrm>
          <a:prstGeom prst="rect">
            <a:avLst/>
          </a:prstGeom>
          <a:noFill/>
          <a:ln w="9525">
            <a:noFill/>
            <a:miter lim="800000"/>
            <a:headEnd/>
            <a:tailEnd/>
          </a:ln>
        </p:spPr>
        <p:txBody>
          <a:bodyPr lIns="0" tIns="0" rIns="0" bIns="0" anchor="ctr"/>
          <a:lstStyle/>
          <a:p>
            <a:pPr algn="ctr" defTabSz="912813"/>
            <a:endParaRPr lang="en-US" b="1" dirty="0">
              <a:solidFill>
                <a:srgbClr val="083763"/>
              </a:solidFill>
              <a:latin typeface="Calibri" pitchFamily="34" charset="0"/>
            </a:endParaRPr>
          </a:p>
        </p:txBody>
      </p:sp>
      <p:pic>
        <p:nvPicPr>
          <p:cNvPr id="8" name="Picture 7"/>
          <p:cNvPicPr>
            <a:picLocks noChangeAspect="1"/>
          </p:cNvPicPr>
          <p:nvPr/>
        </p:nvPicPr>
        <p:blipFill>
          <a:blip r:embed="rId2"/>
          <a:stretch>
            <a:fillRect/>
          </a:stretch>
        </p:blipFill>
        <p:spPr>
          <a:xfrm>
            <a:off x="5502171" y="1648968"/>
            <a:ext cx="6991880" cy="5298535"/>
          </a:xfrm>
          <a:prstGeom prst="rect">
            <a:avLst/>
          </a:prstGeom>
        </p:spPr>
      </p:pic>
      <p:sp>
        <p:nvSpPr>
          <p:cNvPr id="9" name="Rectangle 67"/>
          <p:cNvSpPr>
            <a:spLocks noChangeArrowheads="1"/>
          </p:cNvSpPr>
          <p:nvPr/>
        </p:nvSpPr>
        <p:spPr bwMode="auto">
          <a:xfrm>
            <a:off x="819150" y="2915308"/>
            <a:ext cx="4683021" cy="1008621"/>
          </a:xfrm>
          <a:prstGeom prst="rect">
            <a:avLst/>
          </a:prstGeom>
          <a:noFill/>
          <a:ln w="9525">
            <a:noFill/>
            <a:miter lim="800000"/>
            <a:headEnd/>
            <a:tailEnd/>
          </a:ln>
        </p:spPr>
        <p:txBody>
          <a:bodyPr/>
          <a:lstStyle/>
          <a:p>
            <a:pPr marL="342900" indent="-342900" defTabSz="914400" eaLnBrk="0" hangingPunct="0">
              <a:lnSpc>
                <a:spcPct val="80000"/>
              </a:lnSpc>
              <a:spcBef>
                <a:spcPct val="20000"/>
              </a:spcBef>
              <a:buBlip>
                <a:blip r:embed="rId3"/>
              </a:buBlip>
            </a:pPr>
            <a:r>
              <a:rPr lang="sr-Latn-RS" sz="1600" dirty="0">
                <a:latin typeface="Montserrat" panose="00000500000000000000" pitchFamily="2" charset="0"/>
              </a:rPr>
              <a:t>EIM-IRMS</a:t>
            </a:r>
            <a:r>
              <a:rPr lang="en-US" sz="1600" b="1" baseline="30000" dirty="0">
                <a:solidFill>
                  <a:srgbClr val="132B80"/>
                </a:solidFill>
                <a:latin typeface="Montserrat" panose="00000500000000000000" pitchFamily="2" charset="0"/>
              </a:rPr>
              <a:t> </a:t>
            </a:r>
            <a:r>
              <a:rPr lang="sr-Latn-RS" sz="1600" baseline="30000" dirty="0" smtClean="0">
                <a:latin typeface="Montserrat" panose="00000500000000000000" pitchFamily="2" charset="0"/>
              </a:rPr>
              <a:t>TM</a:t>
            </a:r>
            <a:r>
              <a:rPr lang="sr-Latn-RS" sz="1600" b="1" baseline="30000" dirty="0" smtClean="0">
                <a:solidFill>
                  <a:srgbClr val="132B80"/>
                </a:solidFill>
                <a:latin typeface="Montserrat" panose="00000500000000000000" pitchFamily="2" charset="0"/>
              </a:rPr>
              <a:t> </a:t>
            </a:r>
            <a:r>
              <a:rPr lang="sr-Latn-RS" sz="1600" dirty="0" smtClean="0">
                <a:latin typeface="Montserrat" panose="00000500000000000000" pitchFamily="2" charset="0"/>
              </a:rPr>
              <a:t>is </a:t>
            </a:r>
            <a:r>
              <a:rPr lang="sr-Latn-RS" sz="1600" dirty="0">
                <a:latin typeface="Montserrat" panose="00000500000000000000" pitchFamily="2" charset="0"/>
              </a:rPr>
              <a:t>also capable of differentiating between freshly squeezed fruit juice and reconstructed fruit </a:t>
            </a:r>
            <a:r>
              <a:rPr lang="sr-Latn-RS" sz="1600" dirty="0" smtClean="0">
                <a:latin typeface="Montserrat" panose="00000500000000000000" pitchFamily="2" charset="0"/>
              </a:rPr>
              <a:t>juice (detection of water origin in fruit juices).</a:t>
            </a:r>
            <a:endParaRPr lang="en-US" sz="1600" dirty="0">
              <a:latin typeface="Montserrat" panose="00000500000000000000" pitchFamily="2" charset="0"/>
            </a:endParaRPr>
          </a:p>
        </p:txBody>
      </p:sp>
      <p:sp>
        <p:nvSpPr>
          <p:cNvPr id="17" name="Rectangle 16"/>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chemeClr val="bg1"/>
                </a:solidFill>
                <a:latin typeface="Calibri" pitchFamily="34" charset="0"/>
              </a:rPr>
              <a:t>FRUIT JUICES AUTHENTICITY TESTING USING EIM-IRMS</a:t>
            </a:r>
            <a:r>
              <a:rPr lang="sr-Latn-RS" b="1" baseline="30000" dirty="0" smtClean="0">
                <a:solidFill>
                  <a:schemeClr val="bg1"/>
                </a:solidFill>
              </a:rPr>
              <a:t>TM</a:t>
            </a:r>
            <a:endParaRPr lang="en-US" b="1" dirty="0">
              <a:solidFill>
                <a:schemeClr val="bg1"/>
              </a:solidFill>
              <a:latin typeface="Calibri" pitchFamily="34"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9"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3" name="Slide Number Placeholder 2"/>
          <p:cNvSpPr>
            <a:spLocks noGrp="1"/>
          </p:cNvSpPr>
          <p:nvPr>
            <p:ph type="sldNum" sz="quarter" idx="12"/>
          </p:nvPr>
        </p:nvSpPr>
        <p:spPr/>
        <p:txBody>
          <a:bodyPr/>
          <a:lstStyle/>
          <a:p>
            <a:pPr>
              <a:defRPr/>
            </a:pPr>
            <a:fld id="{36658407-216F-754E-A953-264CB419146E}" type="slidenum">
              <a:rPr lang="en-US" smtClean="0"/>
              <a:pPr>
                <a:defRPr/>
              </a:pPr>
              <a:t>49</a:t>
            </a:fld>
            <a:endParaRPr lang="en-US"/>
          </a:p>
        </p:txBody>
      </p:sp>
    </p:spTree>
    <p:extLst>
      <p:ext uri="{BB962C8B-B14F-4D97-AF65-F5344CB8AC3E}">
        <p14:creationId xmlns:p14="http://schemas.microsoft.com/office/powerpoint/2010/main" val="3812626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rPr>
              <a:t>TECHNOLOGY</a:t>
            </a:r>
            <a:endParaRPr lang="en-US" b="1" dirty="0">
              <a:solidFill>
                <a:schemeClr val="bg1"/>
              </a:solidFill>
              <a:latin typeface="Montserrat" panose="00000500000000000000" pitchFamily="2"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0"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3"/>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591176" y="10274"/>
            <a:ext cx="5076825" cy="802200"/>
          </a:xfrm>
          <a:prstGeom prst="rect">
            <a:avLst/>
          </a:prstGeom>
          <a:noFill/>
          <a:ln w="9525">
            <a:noFill/>
            <a:miter lim="800000"/>
            <a:headEnd/>
            <a:tailEnd/>
          </a:ln>
        </p:spPr>
        <p:txBody>
          <a:bodyPr lIns="0" tIns="0" rIns="0" bIns="0" anchor="ctr"/>
          <a:lstStyle/>
          <a:p>
            <a:pPr algn="r" defTabSz="912813"/>
            <a:endParaRPr lang="en-US" b="1" dirty="0">
              <a:solidFill>
                <a:schemeClr val="bg1"/>
              </a:solidFill>
              <a:latin typeface="Montserrat" panose="00000500000000000000" pitchFamily="2" charset="0"/>
            </a:endParaRPr>
          </a:p>
        </p:txBody>
      </p:sp>
      <p:pic>
        <p:nvPicPr>
          <p:cNvPr id="3" name="Picture 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43578" y="3236616"/>
            <a:ext cx="3690063" cy="1097631"/>
          </a:xfrm>
          <a:prstGeom prst="rect">
            <a:avLst/>
          </a:prstGeom>
        </p:spPr>
      </p:pic>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43577" y="964857"/>
            <a:ext cx="3737756" cy="1076191"/>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43577" y="5566080"/>
            <a:ext cx="3807772" cy="1125927"/>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843577" y="2081409"/>
            <a:ext cx="3737756" cy="1095925"/>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43577" y="4393529"/>
            <a:ext cx="3807772" cy="1113269"/>
          </a:xfrm>
          <a:prstGeom prst="rect">
            <a:avLst/>
          </a:prstGeom>
        </p:spPr>
      </p:pic>
      <p:sp>
        <p:nvSpPr>
          <p:cNvPr id="8" name="Rectangle 67"/>
          <p:cNvSpPr>
            <a:spLocks noChangeArrowheads="1"/>
          </p:cNvSpPr>
          <p:nvPr/>
        </p:nvSpPr>
        <p:spPr bwMode="auto">
          <a:xfrm>
            <a:off x="466725" y="1498451"/>
            <a:ext cx="5581649" cy="4568975"/>
          </a:xfrm>
          <a:prstGeom prst="rect">
            <a:avLst/>
          </a:prstGeom>
          <a:noFill/>
          <a:ln w="9525">
            <a:noFill/>
            <a:miter lim="800000"/>
            <a:headEnd/>
            <a:tailEnd/>
          </a:ln>
        </p:spPr>
        <p:txBody>
          <a:bodyPr/>
          <a:lstStyle/>
          <a:p>
            <a:pPr marL="171450" indent="-171450" algn="just">
              <a:buBlip>
                <a:blip r:embed="rId7"/>
              </a:buBlip>
            </a:pPr>
            <a:r>
              <a:rPr lang="en-US" sz="1400" dirty="0">
                <a:latin typeface="Montserrat" panose="00000500000000000000" pitchFamily="2" charset="0"/>
              </a:rPr>
              <a:t>Adding sugar syrup or dry sugar to fruit juices to increase the percentage of dry matter in the process of concentrating fruit juices. In fact, the problem is much more significant. The evaporation process is accelerated by the addition of sugar at the concentration of fruit juice, which is associated with lower energy consumption and shortening of the concentration process. Such a concentrate is then difficult to detect as an illicit practice, whether it has added sugar or originates only from fruit.</a:t>
            </a:r>
            <a:endParaRPr lang="sr-Latn-RS" sz="1400" dirty="0">
              <a:latin typeface="Montserrat" panose="00000500000000000000" pitchFamily="2" charset="0"/>
            </a:endParaRPr>
          </a:p>
          <a:p>
            <a:pPr algn="just"/>
            <a:endParaRPr lang="sr-Latn-RS" sz="1400" dirty="0">
              <a:latin typeface="Montserrat" panose="00000500000000000000" pitchFamily="2" charset="0"/>
            </a:endParaRPr>
          </a:p>
          <a:p>
            <a:pPr marL="171450" indent="-171450" algn="just">
              <a:buBlip>
                <a:blip r:embed="rId7"/>
              </a:buBlip>
            </a:pPr>
            <a:r>
              <a:rPr lang="en-US" sz="1400" b="1" dirty="0">
                <a:latin typeface="Montserrat" panose="00000500000000000000" pitchFamily="2" charset="0"/>
              </a:rPr>
              <a:t>In our laboratory, we can detect the presence of added sugar syrups and confirm illegal production, such as the addition of sugar syrups to fruit raw materials (concentrates)</a:t>
            </a:r>
            <a:r>
              <a:rPr lang="en-US" sz="1400" dirty="0">
                <a:latin typeface="Montserrat" panose="00000500000000000000" pitchFamily="2" charset="0"/>
              </a:rPr>
              <a:t>. This practice is very difficult to detect and can negatively affect all further steps in the production of fruit juices. Producers may not know that foreign suppliers can deceive them and that instead of buying 100% fruit content, they can be deceived into buying counterfeit fruit concentrates. If additives are found in the final products, it would be very difficult to prove that they are not responsible for the fraud.</a:t>
            </a:r>
          </a:p>
        </p:txBody>
      </p:sp>
      <p:sp>
        <p:nvSpPr>
          <p:cNvPr id="16" name="Rectangle 15"/>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smtClean="0">
                <a:solidFill>
                  <a:schemeClr val="bg1"/>
                </a:solidFill>
                <a:latin typeface="Montserrat" panose="00000500000000000000" pitchFamily="2" charset="0"/>
              </a:rPr>
              <a:t>            FRUIT </a:t>
            </a:r>
            <a:r>
              <a:rPr lang="sr-Latn-RS" b="1" dirty="0">
                <a:solidFill>
                  <a:schemeClr val="bg1"/>
                </a:solidFill>
                <a:latin typeface="Montserrat" panose="00000500000000000000" pitchFamily="2" charset="0"/>
              </a:rPr>
              <a:t>CONCENTRATES AUTHENTICITY TESTING USING </a:t>
            </a:r>
            <a:r>
              <a:rPr lang="sr-Latn-RS" b="1" dirty="0" smtClean="0">
                <a:solidFill>
                  <a:schemeClr val="bg1"/>
                </a:solidFill>
                <a:latin typeface="Montserrat" panose="00000500000000000000" pitchFamily="2" charset="0"/>
              </a:rPr>
              <a:t>EIM-IRMS</a:t>
            </a:r>
            <a:r>
              <a:rPr lang="sr-Latn-RS" b="1" baseline="30000" dirty="0" smtClean="0">
                <a:solidFill>
                  <a:schemeClr val="bg1"/>
                </a:solidFill>
                <a:latin typeface="Montserrat" panose="00000500000000000000" pitchFamily="2" charset="0"/>
              </a:rPr>
              <a:t>TM</a:t>
            </a:r>
            <a:endParaRPr lang="en-US" b="1" dirty="0">
              <a:solidFill>
                <a:schemeClr val="bg1"/>
              </a:solidFill>
              <a:latin typeface="Montserrat" panose="00000500000000000000" pitchFamily="2"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8" name="Footer Placeholder 3"/>
          <p:cNvSpPr txBox="1">
            <a:spLocks noGrp="1"/>
          </p:cNvSpPr>
          <p:nvPr/>
        </p:nvSpPr>
        <p:spPr bwMode="auto">
          <a:xfrm>
            <a:off x="2294594"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9"/>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9" name="Slide Number Placeholder 8"/>
          <p:cNvSpPr>
            <a:spLocks noGrp="1"/>
          </p:cNvSpPr>
          <p:nvPr>
            <p:ph type="sldNum" sz="quarter" idx="12"/>
          </p:nvPr>
        </p:nvSpPr>
        <p:spPr/>
        <p:txBody>
          <a:bodyPr/>
          <a:lstStyle/>
          <a:p>
            <a:pPr>
              <a:defRPr/>
            </a:pPr>
            <a:fld id="{36658407-216F-754E-A953-264CB419146E}" type="slidenum">
              <a:rPr lang="en-US" smtClean="0"/>
              <a:pPr>
                <a:defRPr/>
              </a:pPr>
              <a:t>50</a:t>
            </a:fld>
            <a:endParaRPr lang="en-US"/>
          </a:p>
        </p:txBody>
      </p:sp>
    </p:spTree>
    <p:extLst>
      <p:ext uri="{BB962C8B-B14F-4D97-AF65-F5344CB8AC3E}">
        <p14:creationId xmlns:p14="http://schemas.microsoft.com/office/powerpoint/2010/main" val="5506446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7"/>
          <p:cNvSpPr>
            <a:spLocks noChangeArrowheads="1"/>
          </p:cNvSpPr>
          <p:nvPr/>
        </p:nvSpPr>
        <p:spPr bwMode="auto">
          <a:xfrm>
            <a:off x="155448" y="2124664"/>
            <a:ext cx="5340477" cy="3133725"/>
          </a:xfrm>
          <a:prstGeom prst="rect">
            <a:avLst/>
          </a:prstGeom>
          <a:noFill/>
          <a:ln w="9525">
            <a:noFill/>
            <a:miter lim="800000"/>
            <a:headEnd/>
            <a:tailEnd/>
          </a:ln>
        </p:spPr>
        <p:txBody>
          <a:bodyPr/>
          <a:lstStyle/>
          <a:p>
            <a:pPr marL="171450" indent="-171450" algn="just">
              <a:spcAft>
                <a:spcPts val="0"/>
              </a:spcAft>
              <a:buBlip>
                <a:blip r:embed="rId2"/>
              </a:buBlip>
            </a:pPr>
            <a:r>
              <a:rPr lang="sr-Latn-RS" sz="1400" dirty="0">
                <a:latin typeface="Montserrat" panose="00000500000000000000" pitchFamily="2" charset="0"/>
              </a:rPr>
              <a:t>We </a:t>
            </a:r>
            <a:r>
              <a:rPr lang="en-US" sz="1400" dirty="0">
                <a:latin typeface="Montserrat" panose="00000500000000000000" pitchFamily="2" charset="0"/>
              </a:rPr>
              <a:t>developed unique isotopic method </a:t>
            </a:r>
            <a:r>
              <a:rPr lang="sr-Latn-RS" sz="1400" dirty="0">
                <a:latin typeface="Montserrat" panose="00000500000000000000" pitchFamily="2" charset="0"/>
              </a:rPr>
              <a:t>based on EIM tehcnology </a:t>
            </a:r>
            <a:r>
              <a:rPr lang="en-US" sz="1400" dirty="0">
                <a:latin typeface="Montserrat" panose="00000500000000000000" pitchFamily="2" charset="0"/>
              </a:rPr>
              <a:t>that is capable to detect illegal adulterations and mislabeling of fresh milk. Since all types of milk adulterations cannot undergo without water addition, now there is a possibility to detect added water to fresh milk. Now, we at ANA LAB have unique possibility to help in detection of illegal production practices in milk production.</a:t>
            </a:r>
            <a:endParaRPr lang="sr-Latn-RS" sz="1400" dirty="0">
              <a:latin typeface="Montserrat" panose="00000500000000000000" pitchFamily="2" charset="0"/>
            </a:endParaRPr>
          </a:p>
          <a:p>
            <a:pPr algn="just">
              <a:spcAft>
                <a:spcPts val="0"/>
              </a:spcAft>
            </a:pPr>
            <a:endParaRPr lang="sr-Latn-RS" sz="1400" dirty="0">
              <a:latin typeface="Montserrat" panose="00000500000000000000" pitchFamily="2" charset="0"/>
            </a:endParaRPr>
          </a:p>
          <a:p>
            <a:pPr marL="171450" indent="-171450">
              <a:spcAft>
                <a:spcPts val="0"/>
              </a:spcAft>
              <a:buBlip>
                <a:blip r:embed="rId2"/>
              </a:buBlip>
            </a:pPr>
            <a:r>
              <a:rPr lang="sr-Latn-RS" sz="1400" dirty="0">
                <a:latin typeface="Montserrat" panose="00000500000000000000" pitchFamily="2" charset="0"/>
              </a:rPr>
              <a:t> </a:t>
            </a:r>
            <a:r>
              <a:rPr lang="en-US" sz="1400" dirty="0">
                <a:latin typeface="Montserrat" panose="00000500000000000000" pitchFamily="2" charset="0"/>
              </a:rPr>
              <a:t>Milk testing solution:</a:t>
            </a:r>
          </a:p>
          <a:p>
            <a:pPr marL="285750"/>
            <a:r>
              <a:rPr lang="en-US" sz="1400" dirty="0">
                <a:latin typeface="Montserrat" panose="00000500000000000000" pitchFamily="2" charset="0"/>
              </a:rPr>
              <a:t>⦾Detection </a:t>
            </a:r>
            <a:r>
              <a:rPr lang="sr-Latn-RS" sz="1400" dirty="0" smtClean="0">
                <a:latin typeface="Montserrat" panose="00000500000000000000" pitchFamily="2" charset="0"/>
              </a:rPr>
              <a:t>of </a:t>
            </a:r>
            <a:r>
              <a:rPr lang="en-US" sz="1400" dirty="0" smtClean="0">
                <a:latin typeface="Montserrat" panose="00000500000000000000" pitchFamily="2" charset="0"/>
              </a:rPr>
              <a:t>add</a:t>
            </a:r>
            <a:r>
              <a:rPr lang="sr-Latn-RS" sz="1400" dirty="0" smtClean="0">
                <a:latin typeface="Montserrat" panose="00000500000000000000" pitchFamily="2" charset="0"/>
              </a:rPr>
              <a:t>ed</a:t>
            </a:r>
            <a:r>
              <a:rPr lang="en-US" sz="1400" dirty="0" smtClean="0">
                <a:latin typeface="Montserrat" panose="00000500000000000000" pitchFamily="2" charset="0"/>
              </a:rPr>
              <a:t> </a:t>
            </a:r>
            <a:r>
              <a:rPr lang="en-US" sz="1400" dirty="0">
                <a:latin typeface="Montserrat" panose="00000500000000000000" pitchFamily="2" charset="0"/>
              </a:rPr>
              <a:t>water to fresh milk</a:t>
            </a:r>
          </a:p>
          <a:p>
            <a:pPr marL="285750"/>
            <a:r>
              <a:rPr lang="en-US" sz="1400" dirty="0">
                <a:latin typeface="Montserrat" panose="00000500000000000000" pitchFamily="2" charset="0"/>
              </a:rPr>
              <a:t>⦾Detection of reconstituted milk supplementation in </a:t>
            </a:r>
            <a:r>
              <a:rPr lang="sr-Latn-RS" sz="1400" dirty="0">
                <a:latin typeface="Montserrat" panose="00000500000000000000" pitchFamily="2" charset="0"/>
              </a:rPr>
              <a:t> </a:t>
            </a:r>
          </a:p>
          <a:p>
            <a:pPr marL="285750"/>
            <a:r>
              <a:rPr lang="sr-Latn-RS" sz="1400" dirty="0">
                <a:latin typeface="Montserrat" panose="00000500000000000000" pitchFamily="2" charset="0"/>
              </a:rPr>
              <a:t>    </a:t>
            </a:r>
            <a:r>
              <a:rPr lang="en-US" sz="1400" dirty="0">
                <a:latin typeface="Montserrat" panose="00000500000000000000" pitchFamily="2" charset="0"/>
              </a:rPr>
              <a:t>fresh milk</a:t>
            </a:r>
          </a:p>
          <a:p>
            <a:pPr marL="285750"/>
            <a:r>
              <a:rPr lang="en-US" sz="1400" dirty="0">
                <a:latin typeface="Montserrat" panose="00000500000000000000" pitchFamily="2" charset="0"/>
              </a:rPr>
              <a:t>⦾Harmonization of the declaration with the product</a:t>
            </a:r>
          </a:p>
        </p:txBody>
      </p:sp>
      <p:pic>
        <p:nvPicPr>
          <p:cNvPr id="4" name="Picture 3"/>
          <p:cNvPicPr>
            <a:picLocks noChangeAspect="1"/>
          </p:cNvPicPr>
          <p:nvPr/>
        </p:nvPicPr>
        <p:blipFill>
          <a:blip r:embed="rId3"/>
          <a:stretch>
            <a:fillRect/>
          </a:stretch>
        </p:blipFill>
        <p:spPr>
          <a:xfrm>
            <a:off x="5667209" y="1344168"/>
            <a:ext cx="6524791" cy="4971132"/>
          </a:xfrm>
          <a:prstGeom prst="rect">
            <a:avLst/>
          </a:prstGeom>
        </p:spPr>
      </p:pic>
      <p:sp>
        <p:nvSpPr>
          <p:cNvPr id="12" name="Rectangle 11"/>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r-Latn-RS" b="1" dirty="0">
                <a:solidFill>
                  <a:schemeClr val="bg1"/>
                </a:solidFill>
                <a:latin typeface="Calibri" pitchFamily="34" charset="0"/>
              </a:rPr>
              <a:t>MILK AUTHENTICITY TESTING USING </a:t>
            </a:r>
            <a:r>
              <a:rPr lang="sr-Latn-RS" b="1" dirty="0" smtClean="0">
                <a:solidFill>
                  <a:schemeClr val="bg1"/>
                </a:solidFill>
                <a:latin typeface="Calibri" pitchFamily="34" charset="0"/>
              </a:rPr>
              <a:t>EIM-IRMS</a:t>
            </a:r>
            <a:r>
              <a:rPr lang="sr-Latn-RS" b="1" baseline="30000" dirty="0" smtClean="0">
                <a:solidFill>
                  <a:schemeClr val="bg1"/>
                </a:solidFill>
                <a:latin typeface="Calibri" pitchFamily="34" charset="0"/>
              </a:rPr>
              <a:t>TM</a:t>
            </a:r>
            <a:endParaRPr lang="en-US" b="1" baseline="30000" dirty="0">
              <a:solidFill>
                <a:schemeClr val="bg1"/>
              </a:solidFill>
              <a:latin typeface="Calibri"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4"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5" name="Slide Number Placeholder 4"/>
          <p:cNvSpPr>
            <a:spLocks noGrp="1"/>
          </p:cNvSpPr>
          <p:nvPr>
            <p:ph type="sldNum" sz="quarter" idx="12"/>
          </p:nvPr>
        </p:nvSpPr>
        <p:spPr/>
        <p:txBody>
          <a:bodyPr/>
          <a:lstStyle/>
          <a:p>
            <a:pPr>
              <a:defRPr/>
            </a:pPr>
            <a:fld id="{36658407-216F-754E-A953-264CB419146E}" type="slidenum">
              <a:rPr lang="en-US" smtClean="0"/>
              <a:pPr>
                <a:defRPr/>
              </a:pPr>
              <a:t>51</a:t>
            </a:fld>
            <a:endParaRPr lang="en-US"/>
          </a:p>
        </p:txBody>
      </p:sp>
    </p:spTree>
    <p:extLst>
      <p:ext uri="{BB962C8B-B14F-4D97-AF65-F5344CB8AC3E}">
        <p14:creationId xmlns:p14="http://schemas.microsoft.com/office/powerpoint/2010/main" val="7733464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Text Placeholder 2"/>
          <p:cNvSpPr>
            <a:spLocks noGrp="1"/>
          </p:cNvSpPr>
          <p:nvPr>
            <p:ph type="body" idx="4294967295"/>
          </p:nvPr>
        </p:nvSpPr>
        <p:spPr>
          <a:xfrm>
            <a:off x="1752599" y="1883157"/>
            <a:ext cx="9353365" cy="3733209"/>
          </a:xfrm>
        </p:spPr>
        <p:txBody>
          <a:bodyPr vert="horz" wrap="square" lIns="45720" tIns="45720" rIns="45720" bIns="45720" numCol="1" anchor="t" anchorCtr="0" compatLnSpc="1">
            <a:prstTxWarp prst="textNoShape">
              <a:avLst/>
            </a:prstTxWarp>
          </a:bodyPr>
          <a:lstStyle/>
          <a:p>
            <a:pPr lvl="1" eaLnBrk="1" hangingPunct="1">
              <a:lnSpc>
                <a:spcPct val="90000"/>
              </a:lnSpc>
              <a:buBlip>
                <a:blip r:embed="rId3"/>
              </a:buBlip>
            </a:pPr>
            <a:r>
              <a:rPr lang="en-US" sz="1800" dirty="0">
                <a:solidFill>
                  <a:srgbClr val="000000"/>
                </a:solidFill>
                <a:latin typeface="Montserrat" panose="00000500000000000000" pitchFamily="2" charset="0"/>
              </a:rPr>
              <a:t>Proven, Published, </a:t>
            </a:r>
            <a:r>
              <a:rPr lang="sr-Latn-RS" sz="1800" dirty="0">
                <a:solidFill>
                  <a:srgbClr val="000000"/>
                </a:solidFill>
                <a:latin typeface="Montserrat" panose="00000500000000000000" pitchFamily="2" charset="0"/>
              </a:rPr>
              <a:t>Accepted </a:t>
            </a:r>
            <a:r>
              <a:rPr lang="en-US" sz="1800" dirty="0">
                <a:solidFill>
                  <a:srgbClr val="000000"/>
                </a:solidFill>
                <a:latin typeface="Montserrat" panose="00000500000000000000" pitchFamily="2" charset="0"/>
              </a:rPr>
              <a:t>and Patented Methods</a:t>
            </a:r>
          </a:p>
          <a:p>
            <a:pPr lvl="1" eaLnBrk="1" hangingPunct="1">
              <a:lnSpc>
                <a:spcPct val="90000"/>
              </a:lnSpc>
              <a:buBlip>
                <a:blip r:embed="rId3"/>
              </a:buBlip>
            </a:pPr>
            <a:r>
              <a:rPr lang="en-US" sz="1800" dirty="0">
                <a:solidFill>
                  <a:srgbClr val="000000"/>
                </a:solidFill>
                <a:latin typeface="Montserrat" panose="00000500000000000000" pitchFamily="2" charset="0"/>
              </a:rPr>
              <a:t>Cheaper, much faster, and more accurate</a:t>
            </a:r>
          </a:p>
          <a:p>
            <a:pPr lvl="1" eaLnBrk="1" hangingPunct="1">
              <a:lnSpc>
                <a:spcPct val="90000"/>
              </a:lnSpc>
              <a:buBlip>
                <a:blip r:embed="rId3"/>
              </a:buBlip>
            </a:pPr>
            <a:r>
              <a:rPr lang="en-US" sz="1800" dirty="0">
                <a:solidFill>
                  <a:srgbClr val="000000"/>
                </a:solidFill>
                <a:latin typeface="Montserrat" panose="00000500000000000000" pitchFamily="2" charset="0"/>
              </a:rPr>
              <a:t>Able to detect adulteration practices in unknown samples</a:t>
            </a:r>
          </a:p>
          <a:p>
            <a:pPr lvl="1" eaLnBrk="1" hangingPunct="1">
              <a:lnSpc>
                <a:spcPct val="90000"/>
              </a:lnSpc>
              <a:buBlip>
                <a:blip r:embed="rId3"/>
              </a:buBlip>
            </a:pPr>
            <a:r>
              <a:rPr lang="en-US" sz="1800" dirty="0">
                <a:solidFill>
                  <a:srgbClr val="000000"/>
                </a:solidFill>
                <a:latin typeface="Montserrat" panose="00000500000000000000" pitchFamily="2" charset="0"/>
              </a:rPr>
              <a:t>Ability to provide fingerprint for strong spirits</a:t>
            </a:r>
          </a:p>
          <a:p>
            <a:pPr lvl="1" eaLnBrk="1" hangingPunct="1">
              <a:lnSpc>
                <a:spcPct val="90000"/>
              </a:lnSpc>
              <a:buBlip>
                <a:blip r:embed="rId3"/>
              </a:buBlip>
            </a:pPr>
            <a:r>
              <a:rPr lang="en-US" sz="1800" dirty="0">
                <a:solidFill>
                  <a:srgbClr val="000000"/>
                </a:solidFill>
                <a:latin typeface="Montserrat" panose="00000500000000000000" pitchFamily="2" charset="0"/>
              </a:rPr>
              <a:t>Capable of protecting consumers, producers, distributers, while combating counterfeiting</a:t>
            </a:r>
          </a:p>
          <a:p>
            <a:pPr lvl="1" eaLnBrk="1" hangingPunct="1">
              <a:lnSpc>
                <a:spcPct val="90000"/>
              </a:lnSpc>
              <a:buBlip>
                <a:blip r:embed="rId3"/>
              </a:buBlip>
            </a:pPr>
            <a:r>
              <a:rPr lang="en-US" sz="1800" dirty="0" smtClean="0">
                <a:solidFill>
                  <a:srgbClr val="000000"/>
                </a:solidFill>
                <a:latin typeface="Montserrat" panose="00000500000000000000" pitchFamily="2" charset="0"/>
              </a:rPr>
              <a:t>EIM-IRMS</a:t>
            </a:r>
            <a:r>
              <a:rPr lang="sr-Latn-RS" sz="1800" baseline="30000" dirty="0" smtClean="0">
                <a:solidFill>
                  <a:srgbClr val="000000"/>
                </a:solidFill>
                <a:latin typeface="Montserrat" panose="00000500000000000000" pitchFamily="2" charset="0"/>
              </a:rPr>
              <a:t>TM</a:t>
            </a:r>
            <a:r>
              <a:rPr lang="en-US" sz="1800" dirty="0" smtClean="0">
                <a:solidFill>
                  <a:srgbClr val="000000"/>
                </a:solidFill>
                <a:latin typeface="Montserrat" panose="00000500000000000000" pitchFamily="2" charset="0"/>
              </a:rPr>
              <a:t> </a:t>
            </a:r>
            <a:r>
              <a:rPr lang="en-US" sz="1800" dirty="0">
                <a:solidFill>
                  <a:srgbClr val="000000"/>
                </a:solidFill>
                <a:latin typeface="Montserrat" panose="00000500000000000000" pitchFamily="2" charset="0"/>
              </a:rPr>
              <a:t>means a single instrument for all isotopic wine analysis</a:t>
            </a:r>
          </a:p>
          <a:p>
            <a:pPr lvl="1" eaLnBrk="1" hangingPunct="1">
              <a:lnSpc>
                <a:spcPct val="90000"/>
              </a:lnSpc>
              <a:buBlip>
                <a:blip r:embed="rId3"/>
              </a:buBlip>
            </a:pPr>
            <a:r>
              <a:rPr lang="en-US" sz="1800" dirty="0" smtClean="0">
                <a:solidFill>
                  <a:srgbClr val="000000"/>
                </a:solidFill>
                <a:latin typeface="Montserrat" panose="00000500000000000000" pitchFamily="2" charset="0"/>
              </a:rPr>
              <a:t>EIM-IRMS</a:t>
            </a:r>
            <a:r>
              <a:rPr lang="sr-Latn-RS" sz="1800" baseline="30000" dirty="0" smtClean="0">
                <a:solidFill>
                  <a:srgbClr val="000000"/>
                </a:solidFill>
                <a:latin typeface="Montserrat" panose="00000500000000000000" pitchFamily="2" charset="0"/>
              </a:rPr>
              <a:t>TM</a:t>
            </a:r>
            <a:r>
              <a:rPr lang="en-US" sz="1800" dirty="0" smtClean="0">
                <a:solidFill>
                  <a:srgbClr val="000000"/>
                </a:solidFill>
                <a:latin typeface="Montserrat" panose="00000500000000000000" pitchFamily="2" charset="0"/>
              </a:rPr>
              <a:t> </a:t>
            </a:r>
            <a:r>
              <a:rPr lang="en-US" sz="1800" dirty="0">
                <a:solidFill>
                  <a:srgbClr val="000000"/>
                </a:solidFill>
                <a:latin typeface="Montserrat" panose="00000500000000000000" pitchFamily="2" charset="0"/>
              </a:rPr>
              <a:t>saves time and money</a:t>
            </a:r>
          </a:p>
          <a:p>
            <a:pPr lvl="1" eaLnBrk="1" hangingPunct="1">
              <a:lnSpc>
                <a:spcPct val="90000"/>
              </a:lnSpc>
              <a:buBlip>
                <a:blip r:embed="rId3"/>
              </a:buBlip>
            </a:pPr>
            <a:r>
              <a:rPr lang="en-US" sz="1800" dirty="0">
                <a:solidFill>
                  <a:srgbClr val="000000"/>
                </a:solidFill>
                <a:latin typeface="Montserrat" panose="00000500000000000000" pitchFamily="2" charset="0"/>
              </a:rPr>
              <a:t>Also applicable outside alcohol industry for testing </a:t>
            </a:r>
            <a:r>
              <a:rPr lang="sr-Latn-RS" sz="1800" dirty="0">
                <a:solidFill>
                  <a:srgbClr val="000000"/>
                </a:solidFill>
                <a:latin typeface="Montserrat" panose="00000500000000000000" pitchFamily="2" charset="0"/>
              </a:rPr>
              <a:t>honey</a:t>
            </a:r>
            <a:r>
              <a:rPr lang="en-US" sz="1800" dirty="0">
                <a:solidFill>
                  <a:srgbClr val="000000"/>
                </a:solidFill>
                <a:latin typeface="Montserrat" panose="00000500000000000000" pitchFamily="2" charset="0"/>
              </a:rPr>
              <a:t>, fruit juices</a:t>
            </a:r>
            <a:r>
              <a:rPr lang="sr-Latn-RS" sz="1800" dirty="0">
                <a:solidFill>
                  <a:srgbClr val="000000"/>
                </a:solidFill>
                <a:latin typeface="Montserrat" panose="00000500000000000000" pitchFamily="2" charset="0"/>
              </a:rPr>
              <a:t>, fruit concentrates, milk, coconut water, maple syrups, fruit products labeled as „without added sugar“, etc.</a:t>
            </a:r>
            <a:endParaRPr lang="en-US" sz="1800" dirty="0">
              <a:solidFill>
                <a:srgbClr val="000000"/>
              </a:solidFill>
              <a:latin typeface="Montserrat" panose="00000500000000000000" pitchFamily="2" charset="0"/>
            </a:endParaRPr>
          </a:p>
        </p:txBody>
      </p:sp>
      <p:sp>
        <p:nvSpPr>
          <p:cNvPr id="12" name="Rectangle 11"/>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Calibri" charset="0"/>
                <a:ea typeface="Calibri" charset="0"/>
                <a:cs typeface="Calibri" charset="0"/>
              </a:rPr>
              <a:t>CONCLUSION</a:t>
            </a:r>
            <a:endParaRPr lang="en-US" dirty="0">
              <a:solidFill>
                <a:schemeClr val="bg1"/>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4"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52</a:t>
            </a:fld>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2"/>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13" name="Title 1"/>
          <p:cNvSpPr txBox="1">
            <a:spLocks/>
          </p:cNvSpPr>
          <p:nvPr/>
        </p:nvSpPr>
        <p:spPr bwMode="auto">
          <a:xfrm>
            <a:off x="1461855" y="2144128"/>
            <a:ext cx="9144000" cy="3458404"/>
          </a:xfrm>
          <a:prstGeom prst="rect">
            <a:avLst/>
          </a:prstGeom>
          <a:noFill/>
          <a:ln w="9525">
            <a:noFill/>
            <a:miter lim="800000"/>
            <a:headEnd/>
            <a:tailEnd/>
          </a:ln>
        </p:spPr>
        <p:txBody>
          <a:bodyPr vert="horz" wrap="square" lIns="91440" tIns="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914400" eaLnBrk="1" hangingPunct="1"/>
            <a:r>
              <a:rPr lang="sr-Latn-RS" sz="3600" b="1" kern="0" dirty="0">
                <a:solidFill>
                  <a:srgbClr val="083763"/>
                </a:solidFill>
                <a:latin typeface="Montserrat" panose="00000500000000000000" pitchFamily="2" charset="0"/>
                <a:ea typeface="Calibri" charset="0"/>
                <a:cs typeface="Calibri" charset="0"/>
              </a:rPr>
              <a:t>THANK YOU FOR YOUR ATTENTION</a:t>
            </a:r>
          </a:p>
          <a:p>
            <a:pPr defTabSz="914400" eaLnBrk="1" hangingPunct="1"/>
            <a:endParaRPr lang="sr-Latn-RS" sz="3600" b="1" kern="0" dirty="0">
              <a:solidFill>
                <a:srgbClr val="083763"/>
              </a:solidFill>
              <a:latin typeface="Montserrat" panose="00000500000000000000" pitchFamily="2" charset="0"/>
              <a:ea typeface="Calibri" charset="0"/>
              <a:cs typeface="Calibri" charset="0"/>
            </a:endParaRPr>
          </a:p>
          <a:p>
            <a:pPr defTabSz="914400" eaLnBrk="1" hangingPunct="1"/>
            <a:r>
              <a:rPr lang="sr-Latn-RS" sz="1600" b="1" kern="0" dirty="0">
                <a:solidFill>
                  <a:srgbClr val="083763"/>
                </a:solidFill>
                <a:latin typeface="Montserrat" panose="00000500000000000000" pitchFamily="2" charset="0"/>
                <a:ea typeface="Calibri" charset="0"/>
                <a:cs typeface="Calibri" charset="0"/>
              </a:rPr>
              <a:t>E-mails:</a:t>
            </a:r>
            <a:r>
              <a:rPr lang="sr-Latn-RS" sz="1600" kern="0" dirty="0">
                <a:solidFill>
                  <a:srgbClr val="083763"/>
                </a:solidFill>
                <a:latin typeface="Montserrat" panose="00000500000000000000" pitchFamily="2" charset="0"/>
                <a:ea typeface="Calibri" charset="0"/>
                <a:cs typeface="Calibri" charset="0"/>
              </a:rPr>
              <a:t> </a:t>
            </a:r>
            <a:r>
              <a:rPr lang="sr-Latn-RS" sz="1600" kern="0" dirty="0">
                <a:solidFill>
                  <a:srgbClr val="083763"/>
                </a:solidFill>
                <a:latin typeface="Montserrat" panose="00000500000000000000" pitchFamily="2" charset="0"/>
                <a:ea typeface="Calibri" charset="0"/>
                <a:cs typeface="Calibri" charset="0"/>
                <a:hlinkClick r:id="rId3"/>
              </a:rPr>
              <a:t>www.ana-lab.rs</a:t>
            </a:r>
            <a:r>
              <a:rPr lang="sr-Latn-RS" sz="1600" kern="0" dirty="0">
                <a:solidFill>
                  <a:srgbClr val="083763"/>
                </a:solidFill>
                <a:latin typeface="Montserrat" panose="00000500000000000000" pitchFamily="2" charset="0"/>
                <a:ea typeface="Calibri" charset="0"/>
                <a:cs typeface="Calibri" charset="0"/>
              </a:rPr>
              <a:t>; </a:t>
            </a:r>
            <a:r>
              <a:rPr lang="sr-Latn-RS" sz="1600" kern="0" dirty="0">
                <a:solidFill>
                  <a:srgbClr val="083763"/>
                </a:solidFill>
                <a:latin typeface="Montserrat" panose="00000500000000000000" pitchFamily="2" charset="0"/>
                <a:ea typeface="Calibri" charset="0"/>
                <a:cs typeface="Calibri" charset="0"/>
                <a:hlinkClick r:id="rId4"/>
              </a:rPr>
              <a:t>office@ana-lab.rs</a:t>
            </a:r>
            <a:r>
              <a:rPr lang="sr-Latn-RS" sz="1600" kern="0" dirty="0">
                <a:solidFill>
                  <a:srgbClr val="083763"/>
                </a:solidFill>
                <a:latin typeface="Montserrat" panose="00000500000000000000" pitchFamily="2" charset="0"/>
                <a:ea typeface="Calibri" charset="0"/>
                <a:cs typeface="Calibri" charset="0"/>
              </a:rPr>
              <a:t> </a:t>
            </a:r>
          </a:p>
          <a:p>
            <a:pPr defTabSz="914400" eaLnBrk="1" hangingPunct="1"/>
            <a:r>
              <a:rPr lang="sr-Latn-RS" sz="1600" b="1" kern="0" dirty="0">
                <a:solidFill>
                  <a:srgbClr val="083763"/>
                </a:solidFill>
                <a:latin typeface="Montserrat" panose="00000500000000000000" pitchFamily="2" charset="0"/>
                <a:ea typeface="Calibri" charset="0"/>
                <a:cs typeface="Calibri" charset="0"/>
              </a:rPr>
              <a:t>Phones:</a:t>
            </a:r>
            <a:r>
              <a:rPr lang="sr-Latn-RS" sz="1600" kern="0" dirty="0">
                <a:solidFill>
                  <a:srgbClr val="083763"/>
                </a:solidFill>
                <a:latin typeface="Montserrat" panose="00000500000000000000" pitchFamily="2" charset="0"/>
                <a:ea typeface="Calibri" charset="0"/>
                <a:cs typeface="Calibri" charset="0"/>
              </a:rPr>
              <a:t> +381132580196 ; +381132580169</a:t>
            </a:r>
          </a:p>
          <a:p>
            <a:pPr defTabSz="914400" eaLnBrk="1" hangingPunct="1"/>
            <a:r>
              <a:rPr lang="sr-Latn-RS" sz="1600" b="1" kern="0" dirty="0">
                <a:solidFill>
                  <a:srgbClr val="083763"/>
                </a:solidFill>
                <a:latin typeface="Montserrat" panose="00000500000000000000" pitchFamily="2" charset="0"/>
                <a:ea typeface="Calibri" charset="0"/>
                <a:cs typeface="Calibri" charset="0"/>
              </a:rPr>
              <a:t>Address: </a:t>
            </a:r>
            <a:r>
              <a:rPr lang="sr-Latn-RS" sz="1600" kern="0" dirty="0">
                <a:solidFill>
                  <a:srgbClr val="083763"/>
                </a:solidFill>
                <a:latin typeface="Montserrat" panose="00000500000000000000" pitchFamily="2" charset="0"/>
                <a:ea typeface="Calibri" charset="0"/>
                <a:cs typeface="Calibri" charset="0"/>
              </a:rPr>
              <a:t>Dositeja Obradovica 8k, 26000 Pančevo, Republic of Serbia</a:t>
            </a:r>
            <a:endParaRPr lang="en-US" sz="1600" kern="0" dirty="0">
              <a:solidFill>
                <a:srgbClr val="083763"/>
              </a:solidFill>
              <a:latin typeface="Montserrat" panose="00000500000000000000" pitchFamily="2" charset="0"/>
              <a:ea typeface="Calibri" charset="0"/>
              <a:cs typeface="Calibri" charset="0"/>
            </a:endParaRPr>
          </a:p>
        </p:txBody>
      </p:sp>
      <p:sp>
        <p:nvSpPr>
          <p:cNvPr id="14" name="Rectangle 13"/>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53</a:t>
            </a:fld>
            <a:endParaRPr lang="en-US"/>
          </a:p>
        </p:txBody>
      </p:sp>
    </p:spTree>
    <p:extLst>
      <p:ext uri="{BB962C8B-B14F-4D97-AF65-F5344CB8AC3E}">
        <p14:creationId xmlns:p14="http://schemas.microsoft.com/office/powerpoint/2010/main" val="3590295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le 1"/>
          <p:cNvSpPr>
            <a:spLocks noGrp="1"/>
          </p:cNvSpPr>
          <p:nvPr>
            <p:ph type="title" idx="4294967295"/>
          </p:nvPr>
        </p:nvSpPr>
        <p:spPr bwMode="auto">
          <a:xfrm>
            <a:off x="1520826" y="1947857"/>
            <a:ext cx="9147175" cy="495300"/>
          </a:xfrm>
          <a:prstGeom prst="rect">
            <a:avLst/>
          </a:prstGeom>
          <a:noFill/>
          <a:ln>
            <a:miter lim="800000"/>
            <a:headEnd/>
            <a:tailEnd/>
          </a:ln>
        </p:spPr>
        <p:txBody>
          <a:bodyPr vert="horz" wrap="square" lIns="91440" tIns="0" rIns="91440" bIns="45720" numCol="1" anchor="ctr" anchorCtr="0" compatLnSpc="1">
            <a:prstTxWarp prst="textNoShape">
              <a:avLst/>
            </a:prstTxWarp>
          </a:bodyPr>
          <a:lstStyle/>
          <a:p>
            <a:pPr eaLnBrk="1" hangingPunct="1"/>
            <a:r>
              <a:rPr lang="en-US" sz="2800" dirty="0">
                <a:solidFill>
                  <a:srgbClr val="083763"/>
                </a:solidFill>
              </a:rPr>
              <a:t>	</a:t>
            </a:r>
          </a:p>
        </p:txBody>
      </p:sp>
      <p:sp>
        <p:nvSpPr>
          <p:cNvPr id="51204" name="Text Placeholder 2"/>
          <p:cNvSpPr>
            <a:spLocks noGrp="1"/>
          </p:cNvSpPr>
          <p:nvPr>
            <p:ph type="body" idx="4294967295"/>
          </p:nvPr>
        </p:nvSpPr>
        <p:spPr>
          <a:xfrm>
            <a:off x="1162050" y="1344168"/>
            <a:ext cx="10195002" cy="2736850"/>
          </a:xfrm>
        </p:spPr>
        <p:txBody>
          <a:bodyPr vert="horz" wrap="square" lIns="45720" tIns="45720" rIns="45720" bIns="45720" numCol="1" anchor="t" anchorCtr="0" compatLnSpc="1">
            <a:prstTxWarp prst="textNoShape">
              <a:avLst/>
            </a:prstTxWarp>
          </a:bodyPr>
          <a:lstStyle/>
          <a:p>
            <a:pPr lvl="1" eaLnBrk="1" hangingPunct="1">
              <a:buBlip>
                <a:blip r:embed="rId3"/>
              </a:buBlip>
            </a:pPr>
            <a:r>
              <a:rPr lang="en-US" sz="2000" dirty="0">
                <a:latin typeface="Montserrat" panose="00000500000000000000" pitchFamily="2" charset="0"/>
              </a:rPr>
              <a:t>Wine making practices:</a:t>
            </a:r>
          </a:p>
          <a:p>
            <a:pPr lvl="2" eaLnBrk="1" hangingPunct="1">
              <a:buBlip>
                <a:blip r:embed="rId3"/>
              </a:buBlip>
            </a:pPr>
            <a:r>
              <a:rPr lang="en-US" sz="2000" b="1" dirty="0">
                <a:latin typeface="Montserrat" panose="00000500000000000000" pitchFamily="2" charset="0"/>
              </a:rPr>
              <a:t>Chaptalization</a:t>
            </a:r>
            <a:r>
              <a:rPr lang="en-US" sz="2000" dirty="0">
                <a:latin typeface="Montserrat" panose="00000500000000000000" pitchFamily="2" charset="0"/>
              </a:rPr>
              <a:t> – addition of sugar to grape must to enhance fermentation and raise alcohol level just before of during fermentation</a:t>
            </a:r>
          </a:p>
          <a:p>
            <a:pPr lvl="2" eaLnBrk="1" hangingPunct="1">
              <a:buBlip>
                <a:blip r:embed="rId3"/>
              </a:buBlip>
            </a:pPr>
            <a:r>
              <a:rPr lang="en-US" sz="2000" b="1" dirty="0">
                <a:latin typeface="Montserrat" panose="00000500000000000000" pitchFamily="2" charset="0"/>
              </a:rPr>
              <a:t>Amelioration</a:t>
            </a:r>
            <a:r>
              <a:rPr lang="en-US" sz="2000" dirty="0">
                <a:latin typeface="Montserrat" panose="00000500000000000000" pitchFamily="2" charset="0"/>
              </a:rPr>
              <a:t> – is the addition of either water or pure dry sugar, or a combination of water and sugar to adjust the acid level to juice or natural wine before, during, or after fermentation. </a:t>
            </a:r>
          </a:p>
        </p:txBody>
      </p:sp>
      <p:sp>
        <p:nvSpPr>
          <p:cNvPr id="51205" name="Title 1"/>
          <p:cNvSpPr txBox="1">
            <a:spLocks/>
          </p:cNvSpPr>
          <p:nvPr/>
        </p:nvSpPr>
        <p:spPr bwMode="auto">
          <a:xfrm>
            <a:off x="1162050" y="4006148"/>
            <a:ext cx="7772400" cy="561975"/>
          </a:xfrm>
          <a:prstGeom prst="rect">
            <a:avLst/>
          </a:prstGeom>
          <a:noFill/>
          <a:ln w="9525">
            <a:noFill/>
            <a:miter lim="800000"/>
            <a:headEnd/>
            <a:tailEnd/>
          </a:ln>
        </p:spPr>
        <p:txBody>
          <a:bodyPr lIns="0" tIns="0" rIns="0" bIns="0" anchor="ctr">
            <a:prstTxWarp prst="textNoShape">
              <a:avLst/>
            </a:prstTxWarp>
          </a:bodyPr>
          <a:lstStyle/>
          <a:p>
            <a:pPr algn="ctr" defTabSz="914400"/>
            <a:r>
              <a:rPr lang="en-US" sz="2800" dirty="0">
                <a:solidFill>
                  <a:srgbClr val="083763"/>
                </a:solidFill>
                <a:latin typeface="Montserrat" panose="00000500000000000000" pitchFamily="2" charset="0"/>
              </a:rPr>
              <a:t>	Addition of water in fruit juice</a:t>
            </a:r>
          </a:p>
        </p:txBody>
      </p:sp>
      <p:sp>
        <p:nvSpPr>
          <p:cNvPr id="51206" name="Text Placeholder 2"/>
          <p:cNvSpPr txBox="1">
            <a:spLocks/>
          </p:cNvSpPr>
          <p:nvPr/>
        </p:nvSpPr>
        <p:spPr bwMode="auto">
          <a:xfrm>
            <a:off x="1162050" y="4840287"/>
            <a:ext cx="9253499" cy="1055687"/>
          </a:xfrm>
          <a:prstGeom prst="rect">
            <a:avLst/>
          </a:prstGeom>
          <a:noFill/>
          <a:ln w="9525">
            <a:noFill/>
            <a:miter lim="800000"/>
            <a:headEnd/>
            <a:tailEnd/>
          </a:ln>
        </p:spPr>
        <p:txBody>
          <a:bodyPr lIns="45720" rIns="45720">
            <a:prstTxWarp prst="textNoShape">
              <a:avLst/>
            </a:prstTxWarp>
          </a:bodyPr>
          <a:lstStyle/>
          <a:p>
            <a:pPr marL="977900" indent="-342900" defTabSz="914400">
              <a:spcBef>
                <a:spcPct val="20000"/>
              </a:spcBef>
              <a:buClr>
                <a:srgbClr val="0BD0D9"/>
              </a:buClr>
              <a:buSzPct val="95000"/>
              <a:buBlip>
                <a:blip r:embed="rId3"/>
              </a:buBlip>
            </a:pPr>
            <a:r>
              <a:rPr lang="en-US" sz="2000" dirty="0">
                <a:solidFill>
                  <a:srgbClr val="000000"/>
                </a:solidFill>
                <a:latin typeface="Montserrat" panose="00000500000000000000" pitchFamily="2" charset="0"/>
              </a:rPr>
              <a:t> Even though addition of water is legal in production of fruit juice, it has to be declared as fruit juice made from concentrate.</a:t>
            </a:r>
          </a:p>
        </p:txBody>
      </p:sp>
      <p:sp>
        <p:nvSpPr>
          <p:cNvPr id="13" name="Rectangle 12"/>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rPr>
              <a:t>PRACTICES IN WINE MAKING</a:t>
            </a:r>
            <a:endParaRPr lang="en-US" b="1" dirty="0">
              <a:solidFill>
                <a:schemeClr val="bg1"/>
              </a:solidFill>
              <a:latin typeface="Montserrat" panose="00000500000000000000" pitchFamily="2"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5"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6</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Placeholder 2"/>
          <p:cNvSpPr>
            <a:spLocks noGrp="1"/>
          </p:cNvSpPr>
          <p:nvPr>
            <p:ph type="body" idx="4294967295"/>
          </p:nvPr>
        </p:nvSpPr>
        <p:spPr>
          <a:xfrm>
            <a:off x="1523999" y="1664999"/>
            <a:ext cx="9901561" cy="4222376"/>
          </a:xfrm>
        </p:spPr>
        <p:txBody>
          <a:bodyPr vert="horz" wrap="square" lIns="45720" tIns="45720" rIns="45720" bIns="45720" numCol="1" anchor="t" anchorCtr="0" compatLnSpc="1">
            <a:prstTxWarp prst="textNoShape">
              <a:avLst/>
            </a:prstTxWarp>
          </a:bodyPr>
          <a:lstStyle/>
          <a:p>
            <a:pPr lvl="1" eaLnBrk="1" hangingPunct="1">
              <a:buBlip>
                <a:blip r:embed="rId3"/>
              </a:buBlip>
            </a:pPr>
            <a:r>
              <a:rPr lang="en-US" sz="1800" b="1" dirty="0">
                <a:latin typeface="Montserrat" panose="00000500000000000000" pitchFamily="2" charset="0"/>
              </a:rPr>
              <a:t>EU</a:t>
            </a:r>
          </a:p>
          <a:p>
            <a:pPr lvl="2" eaLnBrk="1" hangingPunct="1">
              <a:buBlip>
                <a:blip r:embed="rId3"/>
              </a:buBlip>
            </a:pPr>
            <a:r>
              <a:rPr lang="en-US" sz="1800" dirty="0">
                <a:latin typeface="Montserrat" panose="00000500000000000000" pitchFamily="2" charset="0"/>
              </a:rPr>
              <a:t>Addition of sugar can be done only in certain regions and under strict guidelines to the amount of sugar and the percentage of alcohol gained from it.</a:t>
            </a:r>
          </a:p>
          <a:p>
            <a:pPr lvl="2" eaLnBrk="1" hangingPunct="1">
              <a:buBlip>
                <a:blip r:embed="rId3"/>
              </a:buBlip>
            </a:pPr>
            <a:r>
              <a:rPr lang="en-US" sz="1800" dirty="0">
                <a:latin typeface="Montserrat" panose="00000500000000000000" pitchFamily="2" charset="0"/>
              </a:rPr>
              <a:t>These production practices are strictly forbidden in production of quality wines.</a:t>
            </a:r>
          </a:p>
          <a:p>
            <a:pPr lvl="1" eaLnBrk="1" hangingPunct="1">
              <a:buBlip>
                <a:blip r:embed="rId3"/>
              </a:buBlip>
            </a:pPr>
            <a:r>
              <a:rPr lang="en-US" sz="1800" b="1" dirty="0">
                <a:latin typeface="Montserrat" panose="00000500000000000000" pitchFamily="2" charset="0"/>
              </a:rPr>
              <a:t>US</a:t>
            </a:r>
          </a:p>
          <a:p>
            <a:pPr lvl="2" eaLnBrk="1" hangingPunct="1">
              <a:buBlip>
                <a:blip r:embed="rId3"/>
              </a:buBlip>
            </a:pPr>
            <a:r>
              <a:rPr lang="en-US" sz="1800" dirty="0">
                <a:solidFill>
                  <a:srgbClr val="000000"/>
                </a:solidFill>
                <a:latin typeface="Montserrat" panose="00000500000000000000" pitchFamily="2" charset="0"/>
              </a:rPr>
              <a:t>Chaptalization and Amelioration are accepted practices in all states except California where both of these practices are prohibited (over 90% of total US wine production is done in California).</a:t>
            </a:r>
          </a:p>
          <a:p>
            <a:pPr lvl="2" eaLnBrk="1" hangingPunct="1">
              <a:buBlip>
                <a:blip r:embed="rId3"/>
              </a:buBlip>
            </a:pPr>
            <a:r>
              <a:rPr lang="en-US" sz="1800" dirty="0">
                <a:solidFill>
                  <a:srgbClr val="000000"/>
                </a:solidFill>
                <a:latin typeface="Montserrat" panose="00000500000000000000" pitchFamily="2" charset="0"/>
              </a:rPr>
              <a:t>These practices are allowed only under certain conditions – if grape acidity, amount of sugar in grape is insufficient for fermentation to commence.</a:t>
            </a:r>
          </a:p>
        </p:txBody>
      </p:sp>
      <p:sp>
        <p:nvSpPr>
          <p:cNvPr id="11" name="Rectangle 10"/>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ea typeface="Calibri" charset="0"/>
                <a:cs typeface="Calibri" charset="0"/>
              </a:rPr>
              <a:t>WINE MAKING GUIDELINES</a:t>
            </a:r>
            <a:endParaRPr lang="en-US" b="1" dirty="0">
              <a:solidFill>
                <a:schemeClr val="bg1"/>
              </a:solidFill>
              <a:latin typeface="Montserrat" panose="00000500000000000000"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3"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7</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Placeholder 2"/>
          <p:cNvSpPr>
            <a:spLocks noGrp="1"/>
          </p:cNvSpPr>
          <p:nvPr>
            <p:ph type="body" idx="4294967295"/>
          </p:nvPr>
        </p:nvSpPr>
        <p:spPr>
          <a:xfrm>
            <a:off x="1524000" y="1914861"/>
            <a:ext cx="9944100" cy="4197388"/>
          </a:xfrm>
        </p:spPr>
        <p:txBody>
          <a:bodyPr vert="horz" wrap="square" lIns="45720" tIns="45720" rIns="45720" bIns="45720" numCol="1" anchor="t" anchorCtr="0" compatLnSpc="1">
            <a:prstTxWarp prst="textNoShape">
              <a:avLst/>
            </a:prstTxWarp>
          </a:bodyPr>
          <a:lstStyle/>
          <a:p>
            <a:pPr lvl="1" eaLnBrk="1" hangingPunct="1">
              <a:buBlip>
                <a:blip r:embed="rId3"/>
              </a:buBlip>
            </a:pPr>
            <a:r>
              <a:rPr lang="en-US" sz="2100" dirty="0">
                <a:latin typeface="Montserrat" panose="00000500000000000000" pitchFamily="2" charset="0"/>
              </a:rPr>
              <a:t>Isotopic methods are very powerful analytical tool which are used to check the authenticity of wines and to detect any illegal production practices.</a:t>
            </a:r>
            <a:endParaRPr lang="en-US" sz="2100" dirty="0">
              <a:solidFill>
                <a:srgbClr val="000000"/>
              </a:solidFill>
              <a:latin typeface="Montserrat" panose="00000500000000000000" pitchFamily="2" charset="0"/>
            </a:endParaRPr>
          </a:p>
          <a:p>
            <a:pPr lvl="1" eaLnBrk="1" hangingPunct="1">
              <a:buBlip>
                <a:blip r:embed="rId3"/>
              </a:buBlip>
            </a:pPr>
            <a:r>
              <a:rPr lang="en-US" sz="2100" dirty="0">
                <a:latin typeface="Montserrat" panose="00000500000000000000" pitchFamily="2" charset="0"/>
              </a:rPr>
              <a:t>By measuring the relative ratios of stable isotopes like Carbon (</a:t>
            </a:r>
            <a:r>
              <a:rPr lang="en-US" sz="2100" baseline="30000" dirty="0">
                <a:latin typeface="Montserrat" panose="00000500000000000000" pitchFamily="2" charset="0"/>
              </a:rPr>
              <a:t>13</a:t>
            </a:r>
            <a:r>
              <a:rPr lang="en-US" sz="2100" dirty="0">
                <a:latin typeface="Montserrat" panose="00000500000000000000" pitchFamily="2" charset="0"/>
              </a:rPr>
              <a:t>C/</a:t>
            </a:r>
            <a:r>
              <a:rPr lang="en-US" sz="2100" baseline="30000" dirty="0">
                <a:latin typeface="Montserrat" panose="00000500000000000000" pitchFamily="2" charset="0"/>
              </a:rPr>
              <a:t>12</a:t>
            </a:r>
            <a:r>
              <a:rPr lang="en-US" sz="2100" dirty="0">
                <a:latin typeface="Montserrat" panose="00000500000000000000" pitchFamily="2" charset="0"/>
              </a:rPr>
              <a:t>C), Oxygen (</a:t>
            </a:r>
            <a:r>
              <a:rPr lang="en-US" sz="2100" baseline="30000" dirty="0">
                <a:latin typeface="Montserrat" panose="00000500000000000000" pitchFamily="2" charset="0"/>
              </a:rPr>
              <a:t>18</a:t>
            </a:r>
            <a:r>
              <a:rPr lang="en-US" sz="2100" dirty="0">
                <a:latin typeface="Montserrat" panose="00000500000000000000" pitchFamily="2" charset="0"/>
              </a:rPr>
              <a:t>O/</a:t>
            </a:r>
            <a:r>
              <a:rPr lang="en-US" sz="2100" baseline="30000" dirty="0">
                <a:latin typeface="Montserrat" panose="00000500000000000000" pitchFamily="2" charset="0"/>
              </a:rPr>
              <a:t>16</a:t>
            </a:r>
            <a:r>
              <a:rPr lang="en-US" sz="2100" dirty="0">
                <a:latin typeface="Montserrat" panose="00000500000000000000" pitchFamily="2" charset="0"/>
              </a:rPr>
              <a:t>O) and Hydrogen (D/H) useful information about wine production can be obtained.</a:t>
            </a:r>
            <a:endParaRPr lang="en-US" sz="2100" dirty="0">
              <a:solidFill>
                <a:srgbClr val="000000"/>
              </a:solidFill>
              <a:latin typeface="Montserrat" panose="00000500000000000000" pitchFamily="2" charset="0"/>
            </a:endParaRPr>
          </a:p>
          <a:p>
            <a:pPr lvl="1" eaLnBrk="1" hangingPunct="1">
              <a:buBlip>
                <a:blip r:embed="rId3"/>
              </a:buBlip>
            </a:pPr>
            <a:r>
              <a:rPr lang="en-US" sz="2100" dirty="0">
                <a:latin typeface="Montserrat" panose="00000500000000000000" pitchFamily="2" charset="0"/>
              </a:rPr>
              <a:t>Analytical instruments and techniques which are currently used for isotopic analysis are IRMS (Isotope Ratio Mass Spectrometry) and </a:t>
            </a:r>
            <a:r>
              <a:rPr lang="sr-Latn-RS" sz="2100" dirty="0">
                <a:latin typeface="Montserrat" panose="00000500000000000000" pitchFamily="2" charset="0"/>
              </a:rPr>
              <a:t>the official OIV NMR method</a:t>
            </a:r>
            <a:r>
              <a:rPr lang="en-US" sz="2100" dirty="0">
                <a:latin typeface="Montserrat" panose="00000500000000000000" pitchFamily="2" charset="0"/>
              </a:rPr>
              <a:t> (Site Natural Isotopic Fractionation – Nuclear Magnetic Resonance </a:t>
            </a:r>
            <a:r>
              <a:rPr lang="en-US" sz="2100" dirty="0">
                <a:solidFill>
                  <a:srgbClr val="000000"/>
                </a:solidFill>
                <a:latin typeface="Montserrat" panose="00000500000000000000" pitchFamily="2" charset="0"/>
              </a:rPr>
              <a:t>NMR).</a:t>
            </a:r>
          </a:p>
        </p:txBody>
      </p:sp>
      <p:sp>
        <p:nvSpPr>
          <p:cNvPr id="11" name="Rectangle 10"/>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rPr>
              <a:t>ANALYTICAL PRINCIPLES</a:t>
            </a:r>
            <a:endParaRPr lang="en-US" b="1" dirty="0">
              <a:solidFill>
                <a:schemeClr val="bg1"/>
              </a:solidFill>
              <a:latin typeface="Montserrat" panose="00000500000000000000"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3"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8</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Placeholder 2"/>
          <p:cNvSpPr>
            <a:spLocks noGrp="1"/>
          </p:cNvSpPr>
          <p:nvPr>
            <p:ph type="body" idx="4294967295"/>
          </p:nvPr>
        </p:nvSpPr>
        <p:spPr>
          <a:xfrm>
            <a:off x="1523999" y="1344168"/>
            <a:ext cx="10067925" cy="4430712"/>
          </a:xfrm>
        </p:spPr>
        <p:txBody>
          <a:bodyPr vert="horz" wrap="square" lIns="45720" tIns="45720" rIns="45720" bIns="45720" numCol="1" anchor="t" anchorCtr="0" compatLnSpc="1">
            <a:prstTxWarp prst="textNoShape">
              <a:avLst/>
            </a:prstTxWarp>
          </a:bodyPr>
          <a:lstStyle/>
          <a:p>
            <a:pPr lvl="1" eaLnBrk="1" hangingPunct="1">
              <a:buBlip>
                <a:blip r:embed="rId3"/>
              </a:buBlip>
            </a:pPr>
            <a:r>
              <a:rPr lang="en-US" sz="2200" dirty="0">
                <a:latin typeface="Montserrat" panose="00000500000000000000" pitchFamily="2" charset="0"/>
                <a:ea typeface="Calibri" charset="0"/>
                <a:cs typeface="Calibri" charset="0"/>
              </a:rPr>
              <a:t>By measuring the relative ratio of carbon stable isotopes (</a:t>
            </a:r>
            <a:r>
              <a:rPr lang="en-US" sz="2200" baseline="30000" dirty="0">
                <a:latin typeface="Montserrat" panose="00000500000000000000" pitchFamily="2" charset="0"/>
                <a:ea typeface="Calibri" charset="0"/>
                <a:cs typeface="Calibri" charset="0"/>
              </a:rPr>
              <a:t>13</a:t>
            </a:r>
            <a:r>
              <a:rPr lang="en-US" sz="2200" dirty="0">
                <a:latin typeface="Montserrat" panose="00000500000000000000" pitchFamily="2" charset="0"/>
                <a:ea typeface="Calibri" charset="0"/>
                <a:cs typeface="Calibri" charset="0"/>
              </a:rPr>
              <a:t>C/</a:t>
            </a:r>
            <a:r>
              <a:rPr lang="en-US" sz="2200" baseline="30000" dirty="0">
                <a:latin typeface="Montserrat" panose="00000500000000000000" pitchFamily="2" charset="0"/>
                <a:ea typeface="Calibri" charset="0"/>
                <a:cs typeface="Calibri" charset="0"/>
              </a:rPr>
              <a:t>12</a:t>
            </a:r>
            <a:r>
              <a:rPr lang="en-US" sz="2200" dirty="0">
                <a:latin typeface="Montserrat" panose="00000500000000000000" pitchFamily="2" charset="0"/>
                <a:ea typeface="Calibri" charset="0"/>
                <a:cs typeface="Calibri" charset="0"/>
              </a:rPr>
              <a:t>C) in wine ethanol, information on sugar additions which originate from corn or sugar cane (IRMS) can be detected (standard procedure).</a:t>
            </a:r>
          </a:p>
          <a:p>
            <a:pPr lvl="1" eaLnBrk="1" hangingPunct="1">
              <a:buBlip>
                <a:blip r:embed="rId3"/>
              </a:buBlip>
            </a:pPr>
            <a:r>
              <a:rPr lang="en-US" sz="2200" dirty="0">
                <a:latin typeface="Montserrat" panose="00000500000000000000" pitchFamily="2" charset="0"/>
                <a:ea typeface="Calibri" charset="0"/>
                <a:cs typeface="Calibri" charset="0"/>
              </a:rPr>
              <a:t>By measuring the relative ratio of oxygen stable isotopes (</a:t>
            </a:r>
            <a:r>
              <a:rPr lang="en-US" sz="2200" baseline="30000" dirty="0">
                <a:latin typeface="Montserrat" panose="00000500000000000000" pitchFamily="2" charset="0"/>
                <a:ea typeface="Calibri" charset="0"/>
                <a:cs typeface="Calibri" charset="0"/>
              </a:rPr>
              <a:t>18</a:t>
            </a:r>
            <a:r>
              <a:rPr lang="en-US" sz="2200" dirty="0">
                <a:latin typeface="Montserrat" panose="00000500000000000000" pitchFamily="2" charset="0"/>
                <a:ea typeface="Calibri" charset="0"/>
                <a:cs typeface="Calibri" charset="0"/>
              </a:rPr>
              <a:t>O/</a:t>
            </a:r>
            <a:r>
              <a:rPr lang="en-US" sz="2200" baseline="30000" dirty="0">
                <a:latin typeface="Montserrat" panose="00000500000000000000" pitchFamily="2" charset="0"/>
                <a:ea typeface="Calibri" charset="0"/>
                <a:cs typeface="Calibri" charset="0"/>
              </a:rPr>
              <a:t>16</a:t>
            </a:r>
            <a:r>
              <a:rPr lang="en-US" sz="2200" dirty="0">
                <a:latin typeface="Montserrat" panose="00000500000000000000" pitchFamily="2" charset="0"/>
                <a:ea typeface="Calibri" charset="0"/>
                <a:cs typeface="Calibri" charset="0"/>
              </a:rPr>
              <a:t>O) in wine, information on water addition (IRMS) is determined (standard procedure).</a:t>
            </a:r>
          </a:p>
          <a:p>
            <a:pPr lvl="1" eaLnBrk="1" hangingPunct="1">
              <a:buBlip>
                <a:blip r:embed="rId3"/>
              </a:buBlip>
            </a:pPr>
            <a:r>
              <a:rPr lang="en-US" sz="2200" dirty="0">
                <a:latin typeface="Montserrat" panose="00000500000000000000" pitchFamily="2" charset="0"/>
                <a:ea typeface="Calibri" charset="0"/>
                <a:cs typeface="Calibri" charset="0"/>
              </a:rPr>
              <a:t>By measuring the relative ratio of non-exchangeable hydrogen stable isotopes (D/H) on carbon atoms in wine ethanol samples, information on sugar or ethanol addition which originates from beet sugar, wheat, barley, etc. is obtained. (patented methodology). </a:t>
            </a:r>
            <a:endParaRPr lang="en-US" sz="2200" dirty="0">
              <a:solidFill>
                <a:srgbClr val="000000"/>
              </a:solidFill>
              <a:latin typeface="Montserrat" panose="00000500000000000000" pitchFamily="2" charset="0"/>
              <a:ea typeface="Calibri" charset="0"/>
              <a:cs typeface="Calibri" charset="0"/>
            </a:endParaRPr>
          </a:p>
        </p:txBody>
      </p:sp>
      <p:sp>
        <p:nvSpPr>
          <p:cNvPr id="11" name="Rectangle 10"/>
          <p:cNvSpPr/>
          <p:nvPr/>
        </p:nvSpPr>
        <p:spPr>
          <a:xfrm>
            <a:off x="0" y="484632"/>
            <a:ext cx="12192000" cy="50292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Montserrat" panose="00000500000000000000" pitchFamily="2" charset="0"/>
                <a:ea typeface="Calibri" charset="0"/>
                <a:cs typeface="Calibri" charset="0"/>
              </a:rPr>
              <a:t>WHAT IS MEASURED</a:t>
            </a:r>
            <a:r>
              <a:rPr lang="sr-Latn-RS" b="1" dirty="0" smtClean="0">
                <a:solidFill>
                  <a:schemeClr val="bg1"/>
                </a:solidFill>
                <a:latin typeface="Montserrat" panose="00000500000000000000" pitchFamily="2" charset="0"/>
                <a:ea typeface="Calibri" charset="0"/>
                <a:cs typeface="Calibri" charset="0"/>
              </a:rPr>
              <a:t>?</a:t>
            </a:r>
            <a:endParaRPr lang="en-US" b="1" dirty="0">
              <a:solidFill>
                <a:schemeClr val="bg1"/>
              </a:solidFill>
              <a:latin typeface="Montserrat" panose="00000500000000000000"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48" y="230886"/>
            <a:ext cx="1174800" cy="1113282"/>
          </a:xfrm>
          <a:prstGeom prst="rect">
            <a:avLst/>
          </a:prstGeom>
          <a:effectLst>
            <a:outerShdw blurRad="50800" dist="38100" dir="2700000" algn="tl" rotWithShape="0">
              <a:prstClr val="black">
                <a:alpha val="40000"/>
              </a:prstClr>
            </a:outerShdw>
          </a:effectLst>
        </p:spPr>
      </p:pic>
      <p:sp>
        <p:nvSpPr>
          <p:cNvPr id="13" name="Footer Placeholder 3"/>
          <p:cNvSpPr txBox="1">
            <a:spLocks noGrp="1"/>
          </p:cNvSpPr>
          <p:nvPr/>
        </p:nvSpPr>
        <p:spPr bwMode="auto">
          <a:xfrm>
            <a:off x="4097867" y="6184360"/>
            <a:ext cx="4548983" cy="609600"/>
          </a:xfrm>
          <a:prstGeom prst="rect">
            <a:avLst/>
          </a:prstGeom>
          <a:noFill/>
          <a:ln w="9525">
            <a:noFill/>
            <a:miter lim="800000"/>
            <a:headEnd/>
            <a:tailEnd/>
          </a:ln>
        </p:spPr>
        <p:txBody>
          <a:bodyPr lIns="0" tIns="0" rIns="0" bIns="0" anchor="b">
            <a:prstTxWarp prst="textNoShape">
              <a:avLst/>
            </a:prstTxWarp>
          </a:bodyPr>
          <a:lstStyle/>
          <a:p>
            <a:pPr algn="ctr"/>
            <a:r>
              <a:rPr lang="sr-Latn-RS" sz="1200" dirty="0">
                <a:solidFill>
                  <a:srgbClr val="045C75"/>
                </a:solidFill>
                <a:latin typeface="Montserrat" panose="00000500000000000000" pitchFamily="2" charset="0"/>
              </a:rPr>
              <a:t>ANA LAB DOO </a:t>
            </a:r>
            <a:r>
              <a:rPr lang="en-US" sz="1200" dirty="0">
                <a:solidFill>
                  <a:srgbClr val="045C75"/>
                </a:solidFill>
                <a:latin typeface="Montserrat" panose="00000500000000000000" pitchFamily="2" charset="0"/>
              </a:rPr>
              <a:t>Proprietary Information</a:t>
            </a:r>
            <a:r>
              <a:rPr lang="sr-Latn-RS" sz="1200" dirty="0">
                <a:solidFill>
                  <a:srgbClr val="045C75"/>
                </a:solidFill>
                <a:latin typeface="Montserrat" panose="00000500000000000000" pitchFamily="2" charset="0"/>
              </a:rPr>
              <a:t>, </a:t>
            </a:r>
          </a:p>
          <a:p>
            <a:pPr algn="ctr"/>
            <a:r>
              <a:rPr lang="sr-Latn-RS" sz="1200" dirty="0">
                <a:solidFill>
                  <a:srgbClr val="045C75"/>
                </a:solidFill>
                <a:latin typeface="Montserrat" panose="00000500000000000000" pitchFamily="2" charset="0"/>
              </a:rPr>
              <a:t>Powered by ANA LAB DOO Pančevo, Republic of Serbia</a:t>
            </a:r>
          </a:p>
          <a:p>
            <a:pPr algn="ctr"/>
            <a:r>
              <a:rPr lang="sr-Latn-RS" sz="1200" dirty="0">
                <a:solidFill>
                  <a:srgbClr val="045C75"/>
                </a:solidFill>
                <a:latin typeface="Montserrat" panose="00000500000000000000" pitchFamily="2" charset="0"/>
                <a:hlinkClick r:id="rId5"/>
              </a:rPr>
              <a:t>www.ana-lab.rs/en/home/</a:t>
            </a:r>
            <a:r>
              <a:rPr lang="sr-Latn-RS" sz="1200" dirty="0">
                <a:solidFill>
                  <a:srgbClr val="045C75"/>
                </a:solidFill>
                <a:latin typeface="Montserrat" panose="00000500000000000000" pitchFamily="2" charset="0"/>
              </a:rPr>
              <a:t> </a:t>
            </a:r>
            <a:endParaRPr lang="en-US" sz="1200" dirty="0">
              <a:solidFill>
                <a:srgbClr val="045C75"/>
              </a:solidFill>
              <a:latin typeface="Montserrat" panose="00000500000000000000" pitchFamily="2" charset="0"/>
            </a:endParaRPr>
          </a:p>
        </p:txBody>
      </p:sp>
      <p:sp>
        <p:nvSpPr>
          <p:cNvPr id="2" name="Slide Number Placeholder 1"/>
          <p:cNvSpPr>
            <a:spLocks noGrp="1"/>
          </p:cNvSpPr>
          <p:nvPr>
            <p:ph type="sldNum" sz="quarter" idx="12"/>
          </p:nvPr>
        </p:nvSpPr>
        <p:spPr/>
        <p:txBody>
          <a:bodyPr/>
          <a:lstStyle/>
          <a:p>
            <a:pPr>
              <a:defRPr/>
            </a:pPr>
            <a:fld id="{36658407-216F-754E-A953-264CB419146E}" type="slidenum">
              <a:rPr lang="en-US" smtClean="0"/>
              <a:pPr>
                <a:defRPr/>
              </a:pPr>
              <a:t>9</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84153</TotalTime>
  <Words>5813</Words>
  <Application>Microsoft Office PowerPoint</Application>
  <PresentationFormat>Widescreen</PresentationFormat>
  <Paragraphs>668</Paragraphs>
  <Slides>53</Slides>
  <Notes>18</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ＭＳ Ｐゴシック</vt:lpstr>
      <vt:lpstr>SimSun</vt:lpstr>
      <vt:lpstr>Arial</vt:lpstr>
      <vt:lpstr>Calibri</vt:lpstr>
      <vt:lpstr>Calibri  </vt:lpstr>
      <vt:lpstr>Calibri (Headings)</vt:lpstr>
      <vt:lpstr>Montserrat</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intra-laboratory study of EIM-IRMSTM method performance with CS-qNMR (Cumulative Screening – Quantitative NMR) </vt:lpstr>
      <vt:lpstr>PowerPoint Presentation</vt:lpstr>
      <vt:lpstr> (EIM-IRMSTM VS. CS-qNMR PERFORMANCE STUDY)</vt:lpstr>
      <vt:lpstr>(EIM-IRMSTM VS. CS-qNMR PERFORMANCE STUDY)</vt:lpstr>
      <vt:lpstr>(EIM-IRMSTM VS. CS-qNMR PERFORMANCE STUDY)</vt:lpstr>
      <vt:lpstr>Inter-laboratory study between three laboratories Quantitative analysis and detection of chaptalization and watering down of wine using isotope ratio mass spectrometry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Mirko Glavanovic</dc:creator>
  <cp:lastModifiedBy>User</cp:lastModifiedBy>
  <cp:revision>649</cp:revision>
  <dcterms:created xsi:type="dcterms:W3CDTF">2011-10-06T23:42:44Z</dcterms:created>
  <dcterms:modified xsi:type="dcterms:W3CDTF">2024-05-14T10:11:06Z</dcterms:modified>
  <cp:contentStatus/>
</cp:coreProperties>
</file>